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31"/>
  </p:notesMasterIdLst>
  <p:handoutMasterIdLst>
    <p:handoutMasterId r:id="rId32"/>
  </p:handoutMasterIdLst>
  <p:sldIdLst>
    <p:sldId id="394" r:id="rId2"/>
    <p:sldId id="418" r:id="rId3"/>
    <p:sldId id="419" r:id="rId4"/>
    <p:sldId id="420" r:id="rId5"/>
    <p:sldId id="371" r:id="rId6"/>
    <p:sldId id="372" r:id="rId7"/>
    <p:sldId id="424" r:id="rId8"/>
    <p:sldId id="373" r:id="rId9"/>
    <p:sldId id="374" r:id="rId10"/>
    <p:sldId id="375" r:id="rId11"/>
    <p:sldId id="413" r:id="rId12"/>
    <p:sldId id="412" r:id="rId13"/>
    <p:sldId id="414" r:id="rId14"/>
    <p:sldId id="395" r:id="rId15"/>
    <p:sldId id="396" r:id="rId16"/>
    <p:sldId id="398" r:id="rId17"/>
    <p:sldId id="421" r:id="rId18"/>
    <p:sldId id="399" r:id="rId19"/>
    <p:sldId id="400" r:id="rId20"/>
    <p:sldId id="401" r:id="rId21"/>
    <p:sldId id="402" r:id="rId22"/>
    <p:sldId id="422" r:id="rId23"/>
    <p:sldId id="403" r:id="rId24"/>
    <p:sldId id="404" r:id="rId25"/>
    <p:sldId id="405" r:id="rId26"/>
    <p:sldId id="406" r:id="rId27"/>
    <p:sldId id="407" r:id="rId28"/>
    <p:sldId id="408" r:id="rId29"/>
    <p:sldId id="409" r:id="rId30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44" autoAdjust="0"/>
    <p:restoredTop sz="80964" autoAdjust="0"/>
  </p:normalViewPr>
  <p:slideViewPr>
    <p:cSldViewPr snapToGrid="0">
      <p:cViewPr varScale="1">
        <p:scale>
          <a:sx n="100" d="100"/>
          <a:sy n="100" d="100"/>
        </p:scale>
        <p:origin x="46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jm365\Dropbox\Work\Cornell\ALI%20Project\Garip%20-%20Local\Activities\Drafts\Week%208%20-%20Race-Ethnicity-Gender\Pew%20Graphs%20Ra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Nature vs Nurture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6C9-4349-B55C-D3BC1508F3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Sheet1!$E$10:$E$11</c:f>
              <c:strCache>
                <c:ptCount val="2"/>
                <c:pt idx="0">
                  <c:v>Biological</c:v>
                </c:pt>
                <c:pt idx="1">
                  <c:v>Societal</c:v>
                </c:pt>
              </c:strCache>
            </c:strRef>
          </c:cat>
          <c:val>
            <c:numRef>
              <c:f>Sheet1!$F$10:$F$11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C9-4349-B55C-D3BC1508F3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-210442272"/>
        <c:axId val="-214203600"/>
      </c:barChart>
      <c:catAx>
        <c:axId val="-21044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03600"/>
        <c:crosses val="autoZero"/>
        <c:auto val="1"/>
        <c:lblAlgn val="ctr"/>
        <c:lblOffset val="100"/>
        <c:noMultiLvlLbl val="0"/>
      </c:catAx>
      <c:valAx>
        <c:axId val="-2142036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4227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Republicans / Democrats</a:t>
            </a:r>
          </a:p>
        </c:rich>
      </c:tx>
      <c:layout>
        <c:manualLayout>
          <c:xMode val="edge"/>
          <c:yMode val="edge"/>
          <c:x val="0.23345195729537399"/>
          <c:y val="1.267426869968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Sheet1!$E$15</c:f>
              <c:strCache>
                <c:ptCount val="1"/>
                <c:pt idx="0">
                  <c:v>Biological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Sheet1!$F$14:$G$14</c:f>
              <c:strCache>
                <c:ptCount val="2"/>
                <c:pt idx="0">
                  <c:v>Republicans</c:v>
                </c:pt>
                <c:pt idx="1">
                  <c:v>Democrats</c:v>
                </c:pt>
              </c:strCache>
            </c:strRef>
          </c:cat>
          <c:val>
            <c:numRef>
              <c:f>Sheet1!$F$15:$G$15</c:f>
              <c:numCache>
                <c:formatCode>0%</c:formatCode>
                <c:ptCount val="2"/>
                <c:pt idx="0">
                  <c:v>0.56000000000000005</c:v>
                </c:pt>
                <c:pt idx="1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2-4337-BDDC-7948E013D66C}"/>
            </c:ext>
          </c:extLst>
        </c:ser>
        <c:ser>
          <c:idx val="1"/>
          <c:order val="1"/>
          <c:tx>
            <c:strRef>
              <c:f>Sheet1!$E$16</c:f>
              <c:strCache>
                <c:ptCount val="1"/>
                <c:pt idx="0">
                  <c:v>Societal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Sheet1!$F$14:$G$14</c:f>
              <c:strCache>
                <c:ptCount val="2"/>
                <c:pt idx="0">
                  <c:v>Republicans</c:v>
                </c:pt>
                <c:pt idx="1">
                  <c:v>Democrats</c:v>
                </c:pt>
              </c:strCache>
            </c:strRef>
          </c:cat>
          <c:val>
            <c:numRef>
              <c:f>Sheet1!$F$16:$G$16</c:f>
              <c:numCache>
                <c:formatCode>0%</c:formatCode>
                <c:ptCount val="2"/>
                <c:pt idx="0">
                  <c:v>0.43</c:v>
                </c:pt>
                <c:pt idx="1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E2-4337-BDDC-7948E013D6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314672352"/>
        <c:axId val="-210091776"/>
      </c:barChart>
      <c:catAx>
        <c:axId val="-31467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091776"/>
        <c:crosses val="autoZero"/>
        <c:auto val="1"/>
        <c:lblAlgn val="ctr"/>
        <c:lblOffset val="100"/>
        <c:noMultiLvlLbl val="0"/>
      </c:catAx>
      <c:valAx>
        <c:axId val="-210091776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-31467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Men / Women</a:t>
            </a:r>
          </a:p>
        </c:rich>
      </c:tx>
      <c:layout>
        <c:manualLayout>
          <c:xMode val="edge"/>
          <c:yMode val="edge"/>
          <c:x val="0.33624300087489101"/>
          <c:y val="1.798330122029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Biological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Sheet1!$E$3:$E$4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Sheet1!$F$3:$F$4</c:f>
              <c:numCache>
                <c:formatCode>0%</c:formatCode>
                <c:ptCount val="2"/>
                <c:pt idx="0">
                  <c:v>0.54</c:v>
                </c:pt>
                <c:pt idx="1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40-463D-A147-7F633FC70AC8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Societal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Sheet1!$E$3:$E$4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Sheet1!$G$3:$G$4</c:f>
              <c:numCache>
                <c:formatCode>0%</c:formatCode>
                <c:ptCount val="2"/>
                <c:pt idx="0">
                  <c:v>0.46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40-463D-A147-7F633FC70AC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353905856"/>
        <c:axId val="-354011760"/>
      </c:barChart>
      <c:catAx>
        <c:axId val="-35390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4011760"/>
        <c:crosses val="autoZero"/>
        <c:auto val="1"/>
        <c:lblAlgn val="ctr"/>
        <c:lblOffset val="100"/>
        <c:noMultiLvlLbl val="0"/>
      </c:catAx>
      <c:valAx>
        <c:axId val="-35401176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-35390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78" tIns="46639" rIns="93278" bIns="46639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78" tIns="46639" rIns="93278" bIns="46639" rtlCol="0"/>
          <a:lstStyle>
            <a:lvl1pPr algn="r">
              <a:defRPr sz="1300"/>
            </a:lvl1pPr>
          </a:lstStyle>
          <a:p>
            <a:fld id="{3F0C0D81-094D-4EFC-A09E-91D084B99C4B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78" tIns="46639" rIns="93278" bIns="46639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78" tIns="46639" rIns="93278" bIns="46639" rtlCol="0" anchor="b"/>
          <a:lstStyle>
            <a:lvl1pPr algn="r">
              <a:defRPr sz="1300"/>
            </a:lvl1pPr>
          </a:lstStyle>
          <a:p>
            <a:fld id="{A9558E77-934A-4CD3-8961-369D70302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49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78" tIns="46639" rIns="93278" bIns="46639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78" tIns="46639" rIns="93278" bIns="46639" rtlCol="0"/>
          <a:lstStyle>
            <a:lvl1pPr algn="r">
              <a:defRPr sz="1300"/>
            </a:lvl1pPr>
          </a:lstStyle>
          <a:p>
            <a:fld id="{F8CF9B88-9FAE-466F-B316-6070E12CAAC1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8" tIns="46639" rIns="93278" bIns="4663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7"/>
            <a:ext cx="5615940" cy="3664208"/>
          </a:xfrm>
          <a:prstGeom prst="rect">
            <a:avLst/>
          </a:prstGeom>
        </p:spPr>
        <p:txBody>
          <a:bodyPr vert="horz" lIns="93278" tIns="46639" rIns="93278" bIns="4663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78" tIns="46639" rIns="93278" bIns="46639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78" tIns="46639" rIns="93278" bIns="46639" rtlCol="0" anchor="b"/>
          <a:lstStyle>
            <a:lvl1pPr algn="r">
              <a:defRPr sz="1300"/>
            </a:lvl1pPr>
          </a:lstStyle>
          <a:p>
            <a:fld id="{ED04273F-9544-474D-8F19-73B8745399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67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50">
              <a:defRPr/>
            </a:pPr>
            <a:r>
              <a:rPr lang="en-US" baseline="0" dirty="0"/>
              <a:t>Today’s class is about gender, and just like with race, entire sociology courses are taught on this topic alone</a:t>
            </a:r>
          </a:p>
          <a:p>
            <a:pPr defTabSz="914250">
              <a:defRPr/>
            </a:pPr>
            <a:r>
              <a:rPr lang="en-US" baseline="0" dirty="0"/>
              <a:t>--so consider what we discuss today the bare-bones basics!</a:t>
            </a:r>
          </a:p>
          <a:p>
            <a:pPr defTabSz="914250">
              <a:defRPr/>
            </a:pPr>
            <a:endParaRPr lang="en-US" baseline="0" dirty="0"/>
          </a:p>
          <a:p>
            <a:pPr defTabSz="914250">
              <a:defRPr/>
            </a:pPr>
            <a:r>
              <a:rPr lang="en-US" baseline="0" dirty="0"/>
              <a:t>We’ll start with making clear distinctions between sex and gender</a:t>
            </a:r>
          </a:p>
          <a:p>
            <a:pPr defTabSz="914250">
              <a:defRPr/>
            </a:pPr>
            <a:r>
              <a:rPr lang="en-US" baseline="0" dirty="0"/>
              <a:t>--and we’ll discuss what gender roles are as we learn how gender is socially constructed </a:t>
            </a:r>
          </a:p>
          <a:p>
            <a:pPr defTabSz="914250">
              <a:defRPr/>
            </a:pPr>
            <a:endParaRPr lang="en-US" baseline="0" dirty="0"/>
          </a:p>
          <a:p>
            <a:pPr defTabSz="914250">
              <a:defRPr/>
            </a:pPr>
            <a:r>
              <a:rPr lang="en-US" baseline="0" dirty="0"/>
              <a:t>We’ll also talk about what “doing gender” means</a:t>
            </a:r>
          </a:p>
          <a:p>
            <a:pPr defTabSz="914250">
              <a:defRPr/>
            </a:pPr>
            <a:r>
              <a:rPr lang="en-US" baseline="0" dirty="0"/>
              <a:t>--and what cultural and historical variations in men’s and women’s roles tell us about gender as a social construct</a:t>
            </a:r>
          </a:p>
          <a:p>
            <a:pPr defTabSz="914250">
              <a:defRPr/>
            </a:pPr>
            <a:endParaRPr lang="en-US" baseline="0" dirty="0"/>
          </a:p>
          <a:p>
            <a:pPr defTabSz="914250">
              <a:defRPr/>
            </a:pPr>
            <a:r>
              <a:rPr lang="en-US" baseline="0" dirty="0"/>
              <a:t>Finally we’ll end with a look at a contemporary debate on the gender gap in pay</a:t>
            </a:r>
          </a:p>
          <a:p>
            <a:pPr defTabSz="914250">
              <a:defRPr/>
            </a:pPr>
            <a:r>
              <a:rPr lang="en-US" baseline="0" dirty="0"/>
              <a:t>--evidence that gender, while a social construction</a:t>
            </a:r>
          </a:p>
          <a:p>
            <a:pPr defTabSz="914250">
              <a:defRPr/>
            </a:pPr>
            <a:r>
              <a:rPr lang="en-US" baseline="0" dirty="0"/>
              <a:t>---is also a social reality with genuine consequences</a:t>
            </a:r>
          </a:p>
          <a:p>
            <a:pPr defTabSz="914250">
              <a:defRPr/>
            </a:pPr>
            <a:endParaRPr lang="en-US" baseline="0" dirty="0"/>
          </a:p>
          <a:p>
            <a:pPr defTabSz="914250">
              <a:defRPr/>
            </a:pPr>
            <a:r>
              <a:rPr lang="en-US" baseline="0" dirty="0"/>
              <a:t>Next Monday, we’ll broaden our understanding of distinctions of social difference by looking at sex and sexuality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9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watch a short video clip of an experiment where boy</a:t>
            </a:r>
            <a:r>
              <a:rPr lang="en-US" baseline="0" dirty="0"/>
              <a:t> babies are dressed up like girls and vice versa.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aseline="0" dirty="0"/>
              <a:t>While we watch, I want you to (click) </a:t>
            </a:r>
            <a:r>
              <a:rPr lang="en-US" b="1" baseline="0" dirty="0"/>
              <a:t>on your own</a:t>
            </a:r>
            <a:r>
              <a:rPr lang="en-US" b="0" baseline="0" dirty="0"/>
              <a:t> make notes about how gender is being socially constructed.  </a:t>
            </a:r>
          </a:p>
          <a:p>
            <a:endParaRPr lang="en-US" b="0" baseline="0" dirty="0"/>
          </a:p>
          <a:p>
            <a:r>
              <a:rPr lang="en-US" b="0" baseline="0" dirty="0"/>
              <a:t>After the video, you’ll discuss this with your neighbors</a:t>
            </a:r>
          </a:p>
          <a:p>
            <a:endParaRPr lang="en-US" b="0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4273F-9544-474D-8F19-73B87453997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15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</a:t>
            </a:r>
          </a:p>
          <a:p>
            <a:r>
              <a:rPr lang="en-US" dirty="0"/>
              <a:t>1:41</a:t>
            </a:r>
          </a:p>
          <a:p>
            <a:endParaRPr lang="en-US" dirty="0"/>
          </a:p>
          <a:p>
            <a:r>
              <a:rPr lang="en-US" dirty="0"/>
              <a:t>BBC News</a:t>
            </a:r>
          </a:p>
          <a:p>
            <a:r>
              <a:rPr lang="en-US" dirty="0"/>
              <a:t>Original video 3:25,</a:t>
            </a:r>
            <a:r>
              <a:rPr lang="en-US" baseline="0" dirty="0"/>
              <a:t> edited down to 1:41</a:t>
            </a:r>
            <a:endParaRPr lang="en-US" dirty="0"/>
          </a:p>
          <a:p>
            <a:r>
              <a:rPr lang="en-US" dirty="0"/>
              <a:t>Published 8/16/2017</a:t>
            </a:r>
          </a:p>
          <a:p>
            <a:r>
              <a:rPr lang="en-US" dirty="0"/>
              <a:t>Downloaded: 3/4/2019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https://www.bbc.com/news/av/magazine-40936719/gender-specific-toys-do-you-stereotype-children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9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</a:t>
            </a:r>
            <a:r>
              <a:rPr lang="en-US" baseline="0" dirty="0"/>
              <a:t> want you to discuss the clip with a partner.</a:t>
            </a:r>
          </a:p>
          <a:p>
            <a:endParaRPr lang="en-US" baseline="0" dirty="0"/>
          </a:p>
          <a:p>
            <a:r>
              <a:rPr lang="en-US" baseline="0" dirty="0"/>
              <a:t>We just talked about the concepts of gender roles and gender socialization.  So talk with a partner about using these concepts to explain the video.</a:t>
            </a:r>
          </a:p>
          <a:p>
            <a:endParaRPr lang="en-US" baseline="0" dirty="0"/>
          </a:p>
          <a:p>
            <a:r>
              <a:rPr lang="en-US" baseline="0" dirty="0"/>
              <a:t>You have 2 minutes to discuss. (click)</a:t>
            </a:r>
          </a:p>
          <a:p>
            <a:endParaRPr lang="en-US" baseline="0" dirty="0"/>
          </a:p>
          <a:p>
            <a:r>
              <a:rPr lang="en-US" baseline="0" dirty="0"/>
              <a:t>---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00B050"/>
                </a:solidFill>
              </a:rPr>
              <a:t>[AFTER TIME IS UP: ask for people to share to the full class for each of the questions; discuss as needed]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4273F-9544-474D-8F19-73B87453997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786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to recap,</a:t>
            </a:r>
          </a:p>
          <a:p>
            <a:r>
              <a:rPr lang="en-US" baseline="0" dirty="0"/>
              <a:t>--Sex is not the same as gender</a:t>
            </a:r>
          </a:p>
          <a:p>
            <a:endParaRPr lang="en-US" baseline="0" dirty="0"/>
          </a:p>
          <a:p>
            <a:r>
              <a:rPr lang="en-US" baseline="0" dirty="0"/>
              <a:t>Sex is biological; gender is (click, read slide)</a:t>
            </a:r>
          </a:p>
          <a:p>
            <a:endParaRPr lang="en-US" dirty="0"/>
          </a:p>
          <a:p>
            <a:r>
              <a:rPr lang="en-US" dirty="0"/>
              <a:t>Let’s</a:t>
            </a:r>
            <a:r>
              <a:rPr lang="en-US" baseline="0" dirty="0"/>
              <a:t> talk through some example that illuminate each of these points about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7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410">
              <a:defRPr/>
            </a:pPr>
            <a:r>
              <a:rPr lang="en-US" baseline="0" dirty="0"/>
              <a:t>If gender was just a matter of biology,</a:t>
            </a:r>
          </a:p>
          <a:p>
            <a:pPr defTabSz="947410">
              <a:defRPr/>
            </a:pPr>
            <a:r>
              <a:rPr lang="en-US" baseline="0" dirty="0"/>
              <a:t>--we wouldn’t have such different manifestations of gender throughout history and across cultures</a:t>
            </a:r>
          </a:p>
          <a:p>
            <a:endParaRPr lang="en-US" dirty="0"/>
          </a:p>
          <a:p>
            <a:r>
              <a:rPr lang="en-US" dirty="0"/>
              <a:t>In many Western cultures, we see a neat division of the world into men and women.</a:t>
            </a:r>
          </a:p>
          <a:p>
            <a:r>
              <a:rPr lang="en-US" dirty="0"/>
              <a:t>--by equating sex with gender, we operate in a binary world</a:t>
            </a:r>
          </a:p>
          <a:p>
            <a:r>
              <a:rPr lang="en-US" dirty="0"/>
              <a:t>---the gender spectrum reading pushes us to think past this constructed binary</a:t>
            </a:r>
          </a:p>
          <a:p>
            <a:endParaRPr lang="en-US" dirty="0"/>
          </a:p>
          <a:p>
            <a:r>
              <a:rPr lang="en-US" dirty="0"/>
              <a:t>(click) This is not the case for the Navajo society of Native Americans and some other cultures</a:t>
            </a:r>
          </a:p>
          <a:p>
            <a:r>
              <a:rPr lang="en-US" dirty="0"/>
              <a:t>--In Navajo tribes, there are not two but three genders:</a:t>
            </a:r>
          </a:p>
          <a:p>
            <a:r>
              <a:rPr lang="en-US" dirty="0"/>
              <a:t>---masculine men; feminine women</a:t>
            </a:r>
          </a:p>
          <a:p>
            <a:r>
              <a:rPr lang="en-US" dirty="0"/>
              <a:t>----and (click) the </a:t>
            </a:r>
            <a:r>
              <a:rPr lang="en-US" dirty="0" err="1"/>
              <a:t>nadle</a:t>
            </a:r>
            <a:r>
              <a:rPr lang="en-US" dirty="0"/>
              <a:t> (pronounced </a:t>
            </a:r>
            <a:r>
              <a:rPr lang="en-US" u="sng" dirty="0"/>
              <a:t>’</a:t>
            </a:r>
            <a:r>
              <a:rPr lang="en-US" u="sng" dirty="0" err="1"/>
              <a:t>nadleeh</a:t>
            </a:r>
            <a:r>
              <a:rPr lang="en-US" u="sng" dirty="0"/>
              <a:t>’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nadle</a:t>
            </a:r>
            <a:r>
              <a:rPr lang="en-US" dirty="0"/>
              <a:t> might be born with ambiguous genitalia at birth</a:t>
            </a:r>
          </a:p>
          <a:p>
            <a:r>
              <a:rPr lang="en-US" dirty="0"/>
              <a:t>--or they might declare a </a:t>
            </a:r>
            <a:r>
              <a:rPr lang="en-US" dirty="0" err="1"/>
              <a:t>nadle</a:t>
            </a:r>
            <a:r>
              <a:rPr lang="en-US" dirty="0"/>
              <a:t> identity later on in life regardless of physical body parts.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nadle</a:t>
            </a:r>
            <a:r>
              <a:rPr lang="en-US" dirty="0"/>
              <a:t> perform both masculine and feminine tasks and dress for the moment according to whatever activity they are doing.</a:t>
            </a:r>
          </a:p>
          <a:p>
            <a:r>
              <a:rPr lang="en-US" dirty="0"/>
              <a:t>--And they have freedom to marry any gender without any loss of status.</a:t>
            </a:r>
          </a:p>
          <a:p>
            <a:endParaRPr lang="en-US" dirty="0"/>
          </a:p>
          <a:p>
            <a:r>
              <a:rPr lang="en-US" dirty="0"/>
              <a:t>The picture here shows </a:t>
            </a:r>
            <a:r>
              <a:rPr lang="en-US" dirty="0" err="1"/>
              <a:t>We’wha</a:t>
            </a:r>
            <a:r>
              <a:rPr lang="en-US" dirty="0"/>
              <a:t> – who is one of the most well-known mixed-gender individuals in history</a:t>
            </a:r>
          </a:p>
          <a:p>
            <a:r>
              <a:rPr lang="en-US" dirty="0"/>
              <a:t>--he is from the Zuni tribe – not the Navajo. The Zuni referred to mixed-gender individuals as “two-spirits”.</a:t>
            </a:r>
          </a:p>
          <a:p>
            <a:endParaRPr lang="en-US" dirty="0"/>
          </a:p>
          <a:p>
            <a:r>
              <a:rPr lang="en-US" dirty="0"/>
              <a:t>[Source: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We'wha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49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binary nature of gender in the Western world is just one way gender is socially created</a:t>
            </a:r>
          </a:p>
          <a:p>
            <a:pPr defTabSz="947410">
              <a:defRPr/>
            </a:pPr>
            <a:r>
              <a:rPr lang="en-US" baseline="0" dirty="0"/>
              <a:t>--as the Native American and National Geographic examples demonstrate</a:t>
            </a:r>
          </a:p>
          <a:p>
            <a:pPr defTabSz="947410">
              <a:defRPr/>
            </a:pPr>
            <a:r>
              <a:rPr lang="en-US" baseline="0" dirty="0"/>
              <a:t>---gender is historically and culturally specific</a:t>
            </a:r>
          </a:p>
          <a:p>
            <a:endParaRPr lang="en-US" baseline="0" dirty="0"/>
          </a:p>
          <a:p>
            <a:r>
              <a:rPr lang="en-US" baseline="0" dirty="0"/>
              <a:t>(click) And even within the Western two-gender system</a:t>
            </a:r>
          </a:p>
          <a:p>
            <a:r>
              <a:rPr lang="en-US" baseline="0" dirty="0"/>
              <a:t>--there is enormous historical variation in what is considered as a ‘good’ man or a woman</a:t>
            </a:r>
          </a:p>
          <a:p>
            <a:r>
              <a:rPr lang="en-US" baseline="0" dirty="0"/>
              <a:t>---what signals masculinity and femininity</a:t>
            </a:r>
          </a:p>
          <a:p>
            <a:endParaRPr lang="en-US" baseline="0" dirty="0"/>
          </a:p>
          <a:p>
            <a:r>
              <a:rPr lang="en-US" baseline="0" dirty="0"/>
              <a:t>For example, how the ideal man or woman looks is itself historically contingent and socially constructed.</a:t>
            </a:r>
          </a:p>
          <a:p>
            <a:r>
              <a:rPr lang="en-US" baseline="0" dirty="0"/>
              <a:t>--(click) Take this </a:t>
            </a:r>
            <a:r>
              <a:rPr lang="en-US" dirty="0"/>
              <a:t>vintage 1936 ad – for ironized yeast</a:t>
            </a:r>
          </a:p>
          <a:p>
            <a:pPr defTabSz="947410">
              <a:defRPr/>
            </a:pPr>
            <a:r>
              <a:rPr lang="en-US" dirty="0"/>
              <a:t>---(read ad) 1000 of skinny girls gain 10-20 pounds quick!</a:t>
            </a:r>
          </a:p>
          <a:p>
            <a:endParaRPr lang="en-US" dirty="0"/>
          </a:p>
          <a:p>
            <a:r>
              <a:rPr lang="en-US" baseline="0" dirty="0"/>
              <a:t>The beauty ideal then was a voluptuous woman</a:t>
            </a:r>
          </a:p>
          <a:p>
            <a:pPr defTabSz="947410">
              <a:defRPr/>
            </a:pPr>
            <a:r>
              <a:rPr lang="en-US" dirty="0"/>
              <a:t>--compare this to (click) this 2014 Gap ad</a:t>
            </a:r>
          </a:p>
          <a:p>
            <a:pPr defTabSz="947410">
              <a:defRPr/>
            </a:pPr>
            <a:r>
              <a:rPr lang="en-US" dirty="0"/>
              <a:t>---the advertised ideal of beauty now is a much leaner, daintier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43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ideal man has</a:t>
            </a:r>
            <a:r>
              <a:rPr lang="en-US" baseline="0" dirty="0"/>
              <a:t> also changed a lot. </a:t>
            </a:r>
          </a:p>
          <a:p>
            <a:endParaRPr lang="en-US" baseline="0" dirty="0"/>
          </a:p>
          <a:p>
            <a:r>
              <a:rPr lang="en-US" baseline="0" dirty="0"/>
              <a:t>(click) In his book, </a:t>
            </a:r>
            <a:r>
              <a:rPr lang="en-US" i="1" baseline="0" dirty="0"/>
              <a:t>Manhood in America</a:t>
            </a:r>
            <a:r>
              <a:rPr lang="en-US" i="0" baseline="0" dirty="0"/>
              <a:t>, sociologist Michael Kimmel looks at how we define masculinity.</a:t>
            </a:r>
          </a:p>
          <a:p>
            <a:endParaRPr lang="en-US" i="0" baseline="0" dirty="0"/>
          </a:p>
          <a:p>
            <a:r>
              <a:rPr lang="en-US" i="0" baseline="0" dirty="0"/>
              <a:t>(click) Today, in the West, masculinity is often associated with physical strength, sports, and money-making endeavors.</a:t>
            </a:r>
          </a:p>
          <a:p>
            <a:endParaRPr lang="en-US" i="0" baseline="0" dirty="0"/>
          </a:p>
          <a:p>
            <a:r>
              <a:rPr lang="en-US" i="0" baseline="0" dirty="0"/>
              <a:t>But this was not always the case.</a:t>
            </a:r>
          </a:p>
          <a:p>
            <a:endParaRPr lang="en-US" i="0" baseline="0" dirty="0"/>
          </a:p>
          <a:p>
            <a:r>
              <a:rPr lang="en-US" i="0" baseline="0" dirty="0"/>
              <a:t>In the 18</a:t>
            </a:r>
            <a:r>
              <a:rPr lang="en-US" i="0" baseline="30000" dirty="0"/>
              <a:t>th</a:t>
            </a:r>
            <a:r>
              <a:rPr lang="en-US" i="0" baseline="0" dirty="0"/>
              <a:t> century, for example, physical strength was thought to undermine a man’s gentlemanly dispositions. And money-making endeavors were the lowly concerns of the rude trading classes.</a:t>
            </a:r>
          </a:p>
          <a:p>
            <a:endParaRPr lang="en-US" i="0" baseline="0" dirty="0"/>
          </a:p>
          <a:p>
            <a:pPr defTabSz="947410">
              <a:defRPr/>
            </a:pPr>
            <a:r>
              <a:rPr lang="en-US" i="0" baseline="0" dirty="0"/>
              <a:t>(click) The ideal masculinity in 1700s went hand in hand with kindness and intellect, and even an interest in poetry.</a:t>
            </a:r>
          </a:p>
          <a:p>
            <a:endParaRPr lang="en-US" i="0" baseline="0" dirty="0"/>
          </a:p>
          <a:p>
            <a:r>
              <a:rPr lang="en-US" i="0" baseline="0" dirty="0"/>
              <a:t>This is quite different from our modern-day ideal of the “man’s man.”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49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410">
              <a:defRPr/>
            </a:pPr>
            <a:r>
              <a:rPr lang="en-US" sz="1100" dirty="0"/>
              <a:t>So an infant is born with a sex and develops a gender</a:t>
            </a:r>
          </a:p>
          <a:p>
            <a:pPr defTabSz="947410">
              <a:defRPr/>
            </a:pPr>
            <a:r>
              <a:rPr lang="en-US" sz="1100" b="1" dirty="0"/>
              <a:t>--as </a:t>
            </a:r>
            <a:r>
              <a:rPr lang="en-US" sz="1100" b="1" dirty="0" err="1"/>
              <a:t>Lorber</a:t>
            </a:r>
            <a:r>
              <a:rPr lang="en-US" sz="1100" b="1" dirty="0"/>
              <a:t> says “sex categories become a gender status through naming, dress and the use of other gender markers”</a:t>
            </a:r>
          </a:p>
          <a:p>
            <a:pPr defTabSz="947410">
              <a:defRPr/>
            </a:pPr>
            <a:endParaRPr lang="en-US" sz="1100" dirty="0"/>
          </a:p>
          <a:p>
            <a:pPr defTabSz="947410">
              <a:defRPr/>
            </a:pPr>
            <a:r>
              <a:rPr lang="en-US" sz="1100" dirty="0"/>
              <a:t>Children are guided in this process by positive and negative sanctions.</a:t>
            </a:r>
          </a:p>
          <a:p>
            <a:pPr defTabSz="947410">
              <a:defRPr/>
            </a:pPr>
            <a:r>
              <a:rPr lang="en-US" sz="1100" dirty="0"/>
              <a:t>--If a boy lifts a rock, we might say: “What a strong boy you are!”</a:t>
            </a:r>
          </a:p>
          <a:p>
            <a:pPr defTabSz="947410">
              <a:defRPr/>
            </a:pPr>
            <a:r>
              <a:rPr lang="en-US" sz="1100" dirty="0"/>
              <a:t>---We give him a positive sanction because he is complying with masculine expectations.</a:t>
            </a:r>
          </a:p>
          <a:p>
            <a:pPr defTabSz="947410">
              <a:defRPr/>
            </a:pPr>
            <a:endParaRPr lang="en-US" sz="1100" dirty="0"/>
          </a:p>
          <a:p>
            <a:pPr defTabSz="947410">
              <a:defRPr/>
            </a:pPr>
            <a:r>
              <a:rPr lang="en-US" sz="1100" dirty="0"/>
              <a:t>But, if the same boy starts applying nail polish, we might react: “Boys don’t do that. Nail polish is for girls!”</a:t>
            </a:r>
          </a:p>
          <a:p>
            <a:pPr defTabSz="947410">
              <a:defRPr/>
            </a:pPr>
            <a:r>
              <a:rPr lang="en-US" sz="1100" dirty="0"/>
              <a:t>--We give him negative sanction because he is violating gendered norms</a:t>
            </a:r>
          </a:p>
          <a:p>
            <a:pPr defTabSz="947410">
              <a:defRPr/>
            </a:pPr>
            <a:r>
              <a:rPr lang="en-US" sz="1100" dirty="0"/>
              <a:t>---and we saw some of this in our Kane reading during the socialization lecture </a:t>
            </a:r>
          </a:p>
          <a:p>
            <a:pPr defTabSz="947410">
              <a:defRPr/>
            </a:pPr>
            <a:endParaRPr lang="en-US" sz="1100" dirty="0"/>
          </a:p>
          <a:p>
            <a:r>
              <a:rPr lang="en-US" altLang="x-none" sz="1100" dirty="0">
                <a:ea typeface="ＭＳ Ｐゴシック" charset="-128"/>
              </a:rPr>
              <a:t>And this goes on through childhood and adulthood.</a:t>
            </a:r>
          </a:p>
          <a:p>
            <a:r>
              <a:rPr lang="en-US" altLang="x-none" sz="1100" dirty="0">
                <a:ea typeface="ＭＳ Ｐゴシック" charset="-128"/>
              </a:rPr>
              <a:t>--when kids are in school, peers police each other, and enforce gender norms on one another.  </a:t>
            </a:r>
          </a:p>
          <a:p>
            <a:r>
              <a:rPr lang="en-US" altLang="x-none" sz="1100" dirty="0">
                <a:ea typeface="ＭＳ Ｐゴシック" charset="-128"/>
              </a:rPr>
              <a:t>---(click twice) and the media, through toys and advertising, signal to children what careers are appropriate for them</a:t>
            </a:r>
          </a:p>
          <a:p>
            <a:endParaRPr lang="en-US" altLang="x-none" sz="1100" dirty="0">
              <a:ea typeface="ＭＳ Ｐゴシック" charset="-128"/>
            </a:endParaRPr>
          </a:p>
          <a:p>
            <a:r>
              <a:rPr lang="en-US" altLang="x-none" sz="1100" dirty="0">
                <a:ea typeface="ＭＳ Ｐゴシック" charset="-128"/>
              </a:rPr>
              <a:t>Eventually</a:t>
            </a:r>
            <a:r>
              <a:rPr lang="is-IS" altLang="x-none" sz="1100" dirty="0">
                <a:ea typeface="ＭＳ Ｐゴシック" charset="-128"/>
              </a:rPr>
              <a:t>, we all get a very clear picture of what is –at least normativly– expected from us. </a:t>
            </a:r>
          </a:p>
          <a:p>
            <a:r>
              <a:rPr lang="is-IS" altLang="x-none" sz="1100" dirty="0">
                <a:ea typeface="ＭＳ Ｐゴシック" charset="-128"/>
              </a:rPr>
              <a:t>--We learn how to be a man or a woman.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69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gender is not just about </a:t>
            </a:r>
            <a:r>
              <a:rPr lang="en-US" u="sng" dirty="0"/>
              <a:t>learning</a:t>
            </a:r>
            <a:r>
              <a:rPr lang="en-US" dirty="0"/>
              <a:t> to act like a man or a woman, some</a:t>
            </a:r>
            <a:r>
              <a:rPr lang="en-US" baseline="0" dirty="0"/>
              <a:t> sociologists argue.</a:t>
            </a:r>
          </a:p>
          <a:p>
            <a:endParaRPr lang="en-US" baseline="0" dirty="0"/>
          </a:p>
          <a:p>
            <a:r>
              <a:rPr lang="en-US" baseline="0" dirty="0"/>
              <a:t>(click) It is something that we continually </a:t>
            </a:r>
            <a:r>
              <a:rPr lang="en-US" b="0" u="sng" baseline="0" dirty="0"/>
              <a:t>do</a:t>
            </a:r>
            <a:r>
              <a:rPr lang="en-US" u="none" baseline="0" dirty="0"/>
              <a:t> in our daily interactions with others.</a:t>
            </a:r>
          </a:p>
          <a:p>
            <a:endParaRPr lang="en-US" u="none" baseline="0" dirty="0"/>
          </a:p>
          <a:p>
            <a:r>
              <a:rPr lang="en-US" dirty="0"/>
              <a:t>Gender</a:t>
            </a:r>
            <a:r>
              <a:rPr lang="en-US" baseline="0" dirty="0"/>
              <a:t> is not a fixed identity that we take with us into our interactions.</a:t>
            </a:r>
          </a:p>
          <a:p>
            <a:r>
              <a:rPr lang="en-US" baseline="0" dirty="0"/>
              <a:t>--(click) It is the </a:t>
            </a:r>
            <a:r>
              <a:rPr lang="en-US" u="sng" baseline="0" dirty="0"/>
              <a:t>product</a:t>
            </a:r>
            <a:r>
              <a:rPr lang="en-US" baseline="0" dirty="0"/>
              <a:t> of those interactions.</a:t>
            </a:r>
          </a:p>
          <a:p>
            <a:endParaRPr lang="en-US" baseline="0" dirty="0"/>
          </a:p>
          <a:p>
            <a:r>
              <a:rPr lang="en-US" baseline="0" dirty="0"/>
              <a:t>(click) In other words, gender is a matter of active doing not a matter of natural being.</a:t>
            </a:r>
          </a:p>
          <a:p>
            <a:endParaRPr lang="en-US" baseline="0" dirty="0"/>
          </a:p>
          <a:p>
            <a:r>
              <a:rPr lang="en-US" baseline="0" dirty="0"/>
              <a:t>To be a man or a woman is to </a:t>
            </a:r>
            <a:r>
              <a:rPr lang="en-US" u="sng" baseline="0" dirty="0"/>
              <a:t>perform</a:t>
            </a:r>
            <a:r>
              <a:rPr lang="en-US" baseline="0" dirty="0"/>
              <a:t> femininity and masculinity constantly.</a:t>
            </a:r>
          </a:p>
          <a:p>
            <a:r>
              <a:rPr lang="en-US" baseline="0" dirty="0"/>
              <a:t>--It is to choose behaviors, clothing, hairstyle, stance, body language</a:t>
            </a:r>
          </a:p>
          <a:p>
            <a:r>
              <a:rPr lang="en-US" baseline="0" dirty="0"/>
              <a:t>---even tone of voice considered suitable to a man or a woman.</a:t>
            </a:r>
          </a:p>
          <a:p>
            <a:endParaRPr lang="en-US" baseline="0" dirty="0"/>
          </a:p>
          <a:p>
            <a:r>
              <a:rPr lang="en-US" b="1" baseline="0" dirty="0"/>
              <a:t>Think about this for a second – can you identify a time where you were “doing gender”?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idea of gender as a ‘performance’ is rooted in Erving Goffman’s dramaturgical theory of social interaction</a:t>
            </a:r>
          </a:p>
          <a:p>
            <a:r>
              <a:rPr lang="en-US" dirty="0"/>
              <a:t>Recall, symbolic interactionists study </a:t>
            </a:r>
            <a:r>
              <a:rPr lang="en-US" dirty="0">
                <a:ea typeface="Corbel" charset="0"/>
                <a:cs typeface="Corbel" charset="0"/>
              </a:rPr>
              <a:t>everyday human behavior in the context of face-to face interaction</a:t>
            </a:r>
          </a:p>
          <a:p>
            <a:r>
              <a:rPr lang="en-US" dirty="0"/>
              <a:t>--and argue that people create their social identities through interactions with one another</a:t>
            </a:r>
          </a:p>
          <a:p>
            <a:r>
              <a:rPr lang="en-US" dirty="0"/>
              <a:t>People—both men and women—are performing gender in the presence of others</a:t>
            </a:r>
          </a:p>
          <a:p>
            <a:r>
              <a:rPr lang="en-US" dirty="0"/>
              <a:t>--as your </a:t>
            </a:r>
            <a:r>
              <a:rPr lang="en-US" dirty="0" err="1"/>
              <a:t>Lorber</a:t>
            </a:r>
            <a:r>
              <a:rPr lang="en-US" dirty="0"/>
              <a:t> readings says “gender is constantly created and re-created out of human interaction”</a:t>
            </a:r>
          </a:p>
          <a:p>
            <a:r>
              <a:rPr lang="en-US" dirty="0"/>
              <a:t>This constant performance has implications (click)</a:t>
            </a:r>
          </a:p>
          <a:p>
            <a:r>
              <a:rPr lang="en-US" dirty="0"/>
              <a:t>--It casts socially guided interactions as natural</a:t>
            </a:r>
          </a:p>
          <a:p>
            <a:r>
              <a:rPr lang="en-US" dirty="0"/>
              <a:t>---and legitimates a fundamental division in society.</a:t>
            </a:r>
          </a:p>
          <a:p>
            <a:r>
              <a:rPr lang="en-US" dirty="0"/>
              <a:t>In other words, gender performance reinforces the idea that men and women are different.</a:t>
            </a:r>
          </a:p>
          <a:p>
            <a:r>
              <a:rPr lang="en-US" dirty="0"/>
              <a:t>--And as your </a:t>
            </a:r>
            <a:r>
              <a:rPr lang="en-US" dirty="0" err="1"/>
              <a:t>Lorber</a:t>
            </a:r>
            <a:r>
              <a:rPr lang="en-US" dirty="0"/>
              <a:t> and England readings outline</a:t>
            </a:r>
          </a:p>
          <a:p>
            <a:r>
              <a:rPr lang="en-US" dirty="0"/>
              <a:t>---it makes it easy for us to then believe that men and women should have different trajectories in work, family and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4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us to start</a:t>
            </a:r>
            <a:r>
              <a:rPr lang="en-US" baseline="0" dirty="0"/>
              <a:t> with a survey question that will help us to think about some of the topics we’ll be discussing today.  In 2017, the Pew Research Center conducted a nationally representative survey of U.S. adults asking them questions about their views on gender. This was one of the questions. </a:t>
            </a:r>
          </a:p>
          <a:p>
            <a:endParaRPr lang="en-US" baseline="0" dirty="0"/>
          </a:p>
          <a:p>
            <a:r>
              <a:rPr lang="en-US" baseline="0" dirty="0"/>
              <a:t>Take out your clickers and tell me what you think.</a:t>
            </a:r>
          </a:p>
          <a:p>
            <a:endParaRPr lang="en-US" baseline="0" dirty="0"/>
          </a:p>
          <a:p>
            <a:pPr fontAlgn="base"/>
            <a:r>
              <a:rPr lang="en-US" dirty="0"/>
              <a:t>[Open</a:t>
            </a:r>
            <a:r>
              <a:rPr lang="en-US" baseline="0" dirty="0"/>
              <a:t> poll; display results after finished.]</a:t>
            </a:r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20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last point about gender—that it reinforces and legitimates the idea that men and women are different--is what I want to focus on from your </a:t>
            </a:r>
            <a:r>
              <a:rPr lang="en-US" baseline="0" dirty="0" err="1"/>
              <a:t>Lorber</a:t>
            </a:r>
            <a:r>
              <a:rPr lang="en-US" baseline="0" dirty="0"/>
              <a:t> and England readings. </a:t>
            </a:r>
            <a:r>
              <a:rPr lang="en-US" baseline="0" dirty="0" err="1"/>
              <a:t>Lorber</a:t>
            </a:r>
            <a:r>
              <a:rPr lang="en-US" baseline="0" dirty="0"/>
              <a:t> first outlines how gender is a social construct--then (click) discusses the concept of </a:t>
            </a:r>
            <a:r>
              <a:rPr lang="en-US" b="1" baseline="0" dirty="0"/>
              <a:t>gender as a process, a structure, a form of stratification</a:t>
            </a:r>
            <a:r>
              <a:rPr lang="en-US" baseline="0" dirty="0"/>
              <a:t>. </a:t>
            </a:r>
            <a:r>
              <a:rPr lang="en-US" b="0" baseline="0" dirty="0"/>
              <a:t>As a process, (click) gender creates the social differences that define “woman” and “man”---via interactions throughout our lives, we learn what is expected, see what is expected and act and react in expected ways ----in doing this we simultaneously construct and maintain the gender order (click) as a part of our stratification system, </a:t>
            </a:r>
            <a:r>
              <a:rPr lang="en-US" b="1" baseline="0" dirty="0"/>
              <a:t>gender ranks men above women. </a:t>
            </a:r>
            <a:r>
              <a:rPr lang="en-US" b="0" baseline="0" dirty="0"/>
              <a:t>--</a:t>
            </a:r>
            <a:r>
              <a:rPr lang="en-US" b="0" baseline="0" dirty="0" err="1"/>
              <a:t>Lorber</a:t>
            </a:r>
            <a:r>
              <a:rPr lang="en-US" b="0" baseline="0" dirty="0"/>
              <a:t> notes that women and men could be biologically different but socially equal---but this is not the practice of Western societies----this dichotomous ranking also places or signals value: men are dominant/normal/preferred…. women are not. Finally (click) looking at gender as structure, you can see that it </a:t>
            </a:r>
            <a:r>
              <a:rPr lang="en-US" b="1" baseline="0" dirty="0"/>
              <a:t>divides work in the home and labor market-</a:t>
            </a:r>
            <a:r>
              <a:rPr lang="en-US" b="0" baseline="0" dirty="0"/>
              <a:t>-legitimates those in authority, and organizes sexuality and emotional life.  </a:t>
            </a:r>
            <a:r>
              <a:rPr lang="en-US" b="0" baseline="0" dirty="0" err="1"/>
              <a:t>Lorber</a:t>
            </a:r>
            <a:r>
              <a:rPr lang="en-US" b="0" baseline="0" dirty="0"/>
              <a:t> says when gender is a major component of structured inequality--</a:t>
            </a:r>
            <a:r>
              <a:rPr lang="en-US" b="1" baseline="0" dirty="0"/>
              <a:t>the devalued genders have less power, prestige and economic rewards than the valued genders.</a:t>
            </a:r>
          </a:p>
          <a:p>
            <a:r>
              <a:rPr lang="en-US" b="0" baseline="0" dirty="0"/>
              <a:t>This leads us nicely into our England reading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27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</a:t>
            </a:r>
            <a:r>
              <a:rPr lang="en-US" baseline="0" dirty="0"/>
              <a:t> nice overview piece</a:t>
            </a:r>
          </a:p>
          <a:p>
            <a:r>
              <a:rPr lang="en-US" baseline="0" dirty="0"/>
              <a:t>--Yes we’ve seen some progress in gender equality, but England argues it has been uneven and stalled in some arenas</a:t>
            </a:r>
          </a:p>
          <a:p>
            <a:endParaRPr lang="en-US" b="1" baseline="0" dirty="0"/>
          </a:p>
          <a:p>
            <a:r>
              <a:rPr lang="en-US" b="1" baseline="0" dirty="0"/>
              <a:t>Why is this? What does she say/examples does she give?</a:t>
            </a:r>
            <a:endParaRPr lang="en-US" b="0" baseline="0" dirty="0"/>
          </a:p>
          <a:p>
            <a:r>
              <a:rPr lang="en-US" b="0" baseline="0" dirty="0"/>
              <a:t>--Good, click (read bullets)</a:t>
            </a:r>
          </a:p>
          <a:p>
            <a:endParaRPr lang="en-US" b="0" baseline="0" dirty="0"/>
          </a:p>
          <a:p>
            <a:r>
              <a:rPr lang="en-US" b="0" baseline="0" dirty="0"/>
              <a:t>Your England article explains each of these very nicely</a:t>
            </a:r>
          </a:p>
          <a:p>
            <a:r>
              <a:rPr lang="en-US" b="0" baseline="0" dirty="0"/>
              <a:t>--for the sake of time, I want to spend our remaining time discussing the implications of gender as a social construct</a:t>
            </a:r>
            <a:endParaRPr lang="en-US" dirty="0"/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4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="0" baseline="0" dirty="0"/>
              <a:t>Recall similar to race, gender is a social construct and a social reality with real implications</a:t>
            </a:r>
            <a:endParaRPr lang="en-US" dirty="0"/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One of those real implications is that</a:t>
            </a:r>
            <a:r>
              <a:rPr lang="en-US" altLang="x-none" baseline="0" dirty="0">
                <a:ea typeface="ＭＳ Ｐゴシック" charset="-128"/>
              </a:rPr>
              <a:t> w</a:t>
            </a:r>
            <a:r>
              <a:rPr lang="en-US" altLang="x-none" dirty="0">
                <a:ea typeface="ＭＳ Ｐゴシック" charset="-128"/>
              </a:rPr>
              <a:t>omen continue to make significantly less money than men.</a:t>
            </a: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According to this data from</a:t>
            </a:r>
            <a:r>
              <a:rPr lang="en-US" altLang="x-none" baseline="0" dirty="0">
                <a:ea typeface="ＭＳ Ｐゴシック" charset="-128"/>
              </a:rPr>
              <a:t> </a:t>
            </a:r>
            <a:r>
              <a:rPr lang="en-US" altLang="x-none" dirty="0">
                <a:ea typeface="ＭＳ Ｐゴシック" charset="-128"/>
              </a:rPr>
              <a:t>The Wall Street Journal</a:t>
            </a:r>
          </a:p>
          <a:p>
            <a:r>
              <a:rPr lang="en-US" altLang="x-none" dirty="0">
                <a:ea typeface="ＭＳ Ｐゴシック" charset="-128"/>
              </a:rPr>
              <a:t>--(click) women earn less than men in 439 of 446 major U.S. occupations.</a:t>
            </a: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The X axis of this graph describes different occupation.</a:t>
            </a:r>
          </a:p>
          <a:p>
            <a:r>
              <a:rPr lang="en-US" altLang="x-none" dirty="0">
                <a:ea typeface="ＭＳ Ｐゴシック" charset="-128"/>
              </a:rPr>
              <a:t>--The Y axis of this graph is the median salary of men and women.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69770" indent="-296066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8426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57967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13167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6479FF6-9C72-E143-BD25-30B5E1E56F09}" type="slidenum">
              <a:rPr lang="en-US" altLang="x-none" sz="1200"/>
              <a:pPr eaLnBrk="1" hangingPunct="1"/>
              <a:t>25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884781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ea typeface="ＭＳ Ｐゴシック" charset="-128"/>
              </a:rPr>
              <a:t>I</a:t>
            </a:r>
            <a:r>
              <a:rPr lang="en-US" altLang="x-none" baseline="0" dirty="0">
                <a:ea typeface="ＭＳ Ｐゴシック" charset="-128"/>
              </a:rPr>
              <a:t>n almost every occupation, women earn less than men</a:t>
            </a: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For example, the median wage for</a:t>
            </a:r>
            <a:r>
              <a:rPr lang="en-US" altLang="x-none" baseline="0" dirty="0">
                <a:ea typeface="ＭＳ Ｐゴシック" charset="-128"/>
              </a:rPr>
              <a:t> male </a:t>
            </a:r>
            <a:r>
              <a:rPr lang="en-US" altLang="x-none" dirty="0">
                <a:ea typeface="ＭＳ Ｐゴシック" charset="-128"/>
              </a:rPr>
              <a:t>physicians and surgeons is $209,596, </a:t>
            </a:r>
          </a:p>
          <a:p>
            <a:r>
              <a:rPr lang="en-US" altLang="x-none" dirty="0">
                <a:ea typeface="ＭＳ Ｐゴシック" charset="-128"/>
              </a:rPr>
              <a:t>--and the median wage for</a:t>
            </a:r>
            <a:r>
              <a:rPr lang="en-US" altLang="x-none" baseline="0" dirty="0">
                <a:ea typeface="ＭＳ Ｐゴシック" charset="-128"/>
              </a:rPr>
              <a:t> female physicians is  </a:t>
            </a:r>
            <a:r>
              <a:rPr lang="en-US" altLang="x-none" dirty="0">
                <a:ea typeface="ＭＳ Ｐゴシック" charset="-128"/>
              </a:rPr>
              <a:t>$135,169. Over $80K</a:t>
            </a:r>
            <a:r>
              <a:rPr lang="en-US" altLang="x-none" baseline="0" dirty="0">
                <a:ea typeface="ＭＳ Ｐゴシック" charset="-128"/>
              </a:rPr>
              <a:t> lower!</a:t>
            </a:r>
          </a:p>
          <a:p>
            <a:endParaRPr lang="en-US" altLang="x-none" baseline="0" dirty="0">
              <a:ea typeface="ＭＳ Ｐゴシック" charset="-128"/>
            </a:endParaRPr>
          </a:p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69770" indent="-296066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8426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57967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13167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AB3DB68-9268-C840-9325-259D5AEC48D3}" type="slidenum">
              <a:rPr lang="en-US" altLang="x-none" sz="1200"/>
              <a:pPr eaLnBrk="1" hangingPunct="1"/>
              <a:t>26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623343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ea typeface="ＭＳ Ｐゴシック" charset="-128"/>
              </a:rPr>
              <a:t>Similar patterns exist among lawyers. </a:t>
            </a:r>
          </a:p>
          <a:p>
            <a:r>
              <a:rPr lang="en-US" altLang="x-none" dirty="0">
                <a:ea typeface="ＭＳ Ｐゴシック" charset="-128"/>
              </a:rPr>
              <a:t>Male lawyers have a median</a:t>
            </a:r>
            <a:r>
              <a:rPr lang="en-US" altLang="x-none" baseline="0" dirty="0">
                <a:ea typeface="ＭＳ Ｐゴシック" charset="-128"/>
              </a:rPr>
              <a:t> </a:t>
            </a:r>
            <a:r>
              <a:rPr lang="en-US" altLang="x-none" dirty="0">
                <a:ea typeface="ＭＳ Ｐゴシック" charset="-128"/>
              </a:rPr>
              <a:t>salary of  $131,238 and </a:t>
            </a:r>
          </a:p>
          <a:p>
            <a:r>
              <a:rPr lang="en-US" altLang="x-none" dirty="0">
                <a:ea typeface="ＭＳ Ｐゴシック" charset="-128"/>
              </a:rPr>
              <a:t>female lawyers have a median salary of</a:t>
            </a:r>
            <a:r>
              <a:rPr lang="en-US" altLang="x-none" baseline="0" dirty="0">
                <a:ea typeface="ＭＳ Ｐゴシック" charset="-128"/>
              </a:rPr>
              <a:t> </a:t>
            </a:r>
            <a:r>
              <a:rPr lang="en-US" altLang="x-none" dirty="0">
                <a:ea typeface="ＭＳ Ｐゴシック" charset="-128"/>
              </a:rPr>
              <a:t>$103,119.</a:t>
            </a:r>
          </a:p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69770" indent="-296066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8426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57967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13167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AB3DB68-9268-C840-9325-259D5AEC48D3}" type="slidenum">
              <a:rPr lang="en-US" altLang="x-none" sz="1200"/>
              <a:pPr eaLnBrk="1" hangingPunct="1"/>
              <a:t>27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483155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ea typeface="ＭＳ Ｐゴシック" charset="-128"/>
              </a:rPr>
              <a:t>What about executives?</a:t>
            </a:r>
          </a:p>
          <a:p>
            <a:r>
              <a:rPr lang="en-US" altLang="x-none" dirty="0">
                <a:ea typeface="ＭＳ Ｐゴシック" charset="-128"/>
              </a:rPr>
              <a:t>Once again, median</a:t>
            </a:r>
            <a:r>
              <a:rPr lang="en-US" altLang="x-none" baseline="0" dirty="0">
                <a:ea typeface="ＭＳ Ｐゴシック" charset="-128"/>
              </a:rPr>
              <a:t> </a:t>
            </a:r>
            <a:r>
              <a:rPr lang="en-US" altLang="x-none" dirty="0">
                <a:ea typeface="ＭＳ Ｐゴシック" charset="-128"/>
              </a:rPr>
              <a:t>yearly earnings are $129,285 for males and $97,947 for women.</a:t>
            </a:r>
          </a:p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69770" indent="-296066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8426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57967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13167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AB3DB68-9268-C840-9325-259D5AEC48D3}" type="slidenum">
              <a:rPr lang="en-US" altLang="x-none" sz="1200"/>
              <a:pPr eaLnBrk="1" hangingPunct="1"/>
              <a:t>28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525971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ea typeface="ＭＳ Ｐゴシック" charset="-128"/>
              </a:rPr>
              <a:t>And for occupations at the very bottom of the income distribution. </a:t>
            </a:r>
          </a:p>
          <a:p>
            <a:r>
              <a:rPr lang="en-US" altLang="x-none" dirty="0">
                <a:ea typeface="ＭＳ Ｐゴシック" charset="-128"/>
              </a:rPr>
              <a:t>--Even</a:t>
            </a:r>
            <a:r>
              <a:rPr lang="en-US" altLang="x-none" baseline="0" dirty="0">
                <a:ea typeface="ＭＳ Ｐゴシック" charset="-128"/>
              </a:rPr>
              <a:t> </a:t>
            </a:r>
            <a:r>
              <a:rPr lang="en-US" altLang="x-none" dirty="0">
                <a:ea typeface="ＭＳ Ｐゴシック" charset="-128"/>
              </a:rPr>
              <a:t>in heavily female-typed</a:t>
            </a:r>
            <a:r>
              <a:rPr lang="en-US" altLang="x-none" baseline="0" dirty="0">
                <a:ea typeface="ＭＳ Ｐゴシック" charset="-128"/>
              </a:rPr>
              <a:t> jobs </a:t>
            </a:r>
            <a:r>
              <a:rPr lang="en-US" altLang="x-none" dirty="0">
                <a:ea typeface="ＭＳ Ｐゴシック" charset="-128"/>
              </a:rPr>
              <a:t>such as housekeeping, men make more than women.</a:t>
            </a: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Why is this? What</a:t>
            </a:r>
            <a:r>
              <a:rPr lang="en-US" altLang="x-none" baseline="0" dirty="0">
                <a:ea typeface="ＭＳ Ｐゴシック" charset="-128"/>
              </a:rPr>
              <a:t> factors contribute to the persistence of a gender wage gap?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--A recent study, by two top economists from</a:t>
            </a:r>
            <a:r>
              <a:rPr lang="en-US" altLang="x-none" baseline="0" dirty="0">
                <a:ea typeface="ＭＳ Ｐゴシック" charset="-128"/>
              </a:rPr>
              <a:t> </a:t>
            </a:r>
            <a:r>
              <a:rPr lang="en-US" altLang="x-none" dirty="0">
                <a:ea typeface="ＭＳ Ｐゴシック" charset="-128"/>
              </a:rPr>
              <a:t>our ILR school—Francine</a:t>
            </a:r>
            <a:r>
              <a:rPr lang="en-US" altLang="x-none" baseline="0" dirty="0">
                <a:ea typeface="ＭＳ Ｐゴシック" charset="-128"/>
              </a:rPr>
              <a:t> </a:t>
            </a:r>
            <a:r>
              <a:rPr lang="en-US" altLang="x-none" baseline="0" dirty="0" err="1">
                <a:ea typeface="ＭＳ Ｐゴシック" charset="-128"/>
              </a:rPr>
              <a:t>Blau</a:t>
            </a:r>
            <a:r>
              <a:rPr lang="en-US" altLang="x-none" baseline="0" dirty="0">
                <a:ea typeface="ＭＳ Ｐゴシック" charset="-128"/>
              </a:rPr>
              <a:t> and Lawrence Kahn</a:t>
            </a:r>
          </a:p>
          <a:p>
            <a:r>
              <a:rPr lang="en-US" altLang="x-none" baseline="0" dirty="0">
                <a:ea typeface="ＭＳ Ｐゴシック" charset="-128"/>
              </a:rPr>
              <a:t>---</a:t>
            </a:r>
            <a:r>
              <a:rPr lang="en-US" altLang="x-none" dirty="0">
                <a:ea typeface="ＭＳ Ｐゴシック" charset="-128"/>
              </a:rPr>
              <a:t>using a very high quality dataset try to explain the gender wage gap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69770" indent="-296066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8426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57967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131672" indent="-236852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AB3DB68-9268-C840-9325-259D5AEC48D3}" type="slidenum">
              <a:rPr lang="en-US" altLang="x-none" sz="1200"/>
              <a:pPr eaLnBrk="1" hangingPunct="1"/>
              <a:t>29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8273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Pew found. </a:t>
            </a:r>
          </a:p>
          <a:p>
            <a:endParaRPr lang="en-US" dirty="0"/>
          </a:p>
          <a:p>
            <a:r>
              <a:rPr lang="en-US" dirty="0"/>
              <a:t>[Discuss comparison to class results as needed. Solicit student comments as needed.]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nationally</a:t>
            </a:r>
            <a:r>
              <a:rPr lang="en-US" baseline="0" dirty="0"/>
              <a:t> representative results broken down by gender.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[Discuss comparison to class results as needed. Solicit student comments as needed.]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(click) And here they’re broken down by political party.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[Discuss comparison to class results as needed. Solicit student comments as needed.]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do sociologists</a:t>
            </a:r>
            <a:r>
              <a:rPr lang="en-US" baseline="0" dirty="0"/>
              <a:t> say about the relationship between biology and society in regards to gender?  Let’s start by thinking about the concepts of sex and gender.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262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we</a:t>
            </a:r>
            <a:r>
              <a:rPr lang="en-US" baseline="0" dirty="0"/>
              <a:t> use the terms sex and gender all the time</a:t>
            </a:r>
          </a:p>
          <a:p>
            <a:r>
              <a:rPr lang="en-US" baseline="0" dirty="0"/>
              <a:t>--often interchangeably, but are they the same?</a:t>
            </a:r>
          </a:p>
          <a:p>
            <a:endParaRPr lang="en-US" baseline="0" dirty="0"/>
          </a:p>
          <a:p>
            <a:r>
              <a:rPr lang="en-US" baseline="0" dirty="0"/>
              <a:t>As your </a:t>
            </a:r>
            <a:r>
              <a:rPr lang="en-US" baseline="0" dirty="0" err="1"/>
              <a:t>Lorber</a:t>
            </a:r>
            <a:r>
              <a:rPr lang="en-US" baseline="0" dirty="0"/>
              <a:t> reading states, views on sex and gender are so pervasive in our society</a:t>
            </a:r>
          </a:p>
          <a:p>
            <a:r>
              <a:rPr lang="en-US" baseline="0" dirty="0"/>
              <a:t>--we assume it is bred into our genes</a:t>
            </a:r>
          </a:p>
          <a:p>
            <a:endParaRPr lang="en-US" dirty="0"/>
          </a:p>
          <a:p>
            <a:r>
              <a:rPr lang="en-US" dirty="0"/>
              <a:t>And because of those</a:t>
            </a:r>
            <a:r>
              <a:rPr lang="en-US" baseline="0" dirty="0"/>
              <a:t> views, some think there is little difference between the two</a:t>
            </a:r>
          </a:p>
          <a:p>
            <a:endParaRPr lang="en-US" baseline="0" dirty="0"/>
          </a:p>
          <a:p>
            <a:r>
              <a:rPr lang="en-US" baseline="0" dirty="0"/>
              <a:t>(click) Let’s take this popular book by pop psychologist, John Gray.</a:t>
            </a:r>
          </a:p>
          <a:p>
            <a:r>
              <a:rPr lang="en-US" baseline="0" dirty="0"/>
              <a:t>--“Men are from Mars, women are from Venus.”</a:t>
            </a:r>
          </a:p>
          <a:p>
            <a:endParaRPr lang="en-US" baseline="0" dirty="0"/>
          </a:p>
          <a:p>
            <a:r>
              <a:rPr lang="en-US" baseline="0" dirty="0"/>
              <a:t>This 1992 relationship guidebook has sold over 14 million copies and inspired a dozen spin-offs.</a:t>
            </a:r>
          </a:p>
          <a:p>
            <a:endParaRPr lang="en-US" baseline="0" dirty="0"/>
          </a:p>
          <a:p>
            <a:r>
              <a:rPr lang="en-US" baseline="0" dirty="0"/>
              <a:t>(click)</a:t>
            </a:r>
            <a:r>
              <a:rPr lang="en-US" b="1" baseline="0" dirty="0"/>
              <a:t> Have any of you heard of it? What does it say?</a:t>
            </a:r>
          </a:p>
          <a:p>
            <a:r>
              <a:rPr lang="en-US" baseline="0" dirty="0"/>
              <a:t>--men and women are so different, it is like we are from different planets </a:t>
            </a:r>
          </a:p>
          <a:p>
            <a:endParaRPr lang="en-US" baseline="0" dirty="0"/>
          </a:p>
          <a:p>
            <a:pPr defTabSz="947410">
              <a:defRPr/>
            </a:pPr>
            <a:r>
              <a:rPr lang="en-US" b="1" baseline="0" dirty="0"/>
              <a:t>What might that have to do with our understandings of sex and gender?</a:t>
            </a:r>
          </a:p>
          <a:p>
            <a:r>
              <a:rPr lang="en-US" baseline="0" dirty="0"/>
              <a:t>--in essence (click) it argues that men and women are different biological organisms</a:t>
            </a:r>
          </a:p>
          <a:p>
            <a:r>
              <a:rPr lang="en-US" baseline="0" dirty="0"/>
              <a:t>---and that the inherent biological differences between men and women</a:t>
            </a:r>
          </a:p>
          <a:p>
            <a:r>
              <a:rPr lang="en-US" baseline="0" dirty="0"/>
              <a:t>----manifest themselves in the ways men and women behave, act, do</a:t>
            </a:r>
          </a:p>
          <a:p>
            <a:endParaRPr lang="en-US" baseline="0" dirty="0"/>
          </a:p>
          <a:p>
            <a:r>
              <a:rPr lang="en-US" baseline="0" dirty="0"/>
              <a:t>By nature, men don’t like to express their feelings</a:t>
            </a:r>
          </a:p>
          <a:p>
            <a:r>
              <a:rPr lang="en-US" baseline="0" dirty="0"/>
              <a:t>--and women, by nature, do…we are more expressive and communicative</a:t>
            </a:r>
          </a:p>
          <a:p>
            <a:r>
              <a:rPr lang="en-US" baseline="0" dirty="0"/>
              <a:t>---these things are just biological givens</a:t>
            </a:r>
          </a:p>
          <a:p>
            <a:r>
              <a:rPr lang="en-US" baseline="0" dirty="0"/>
              <a:t>----so the book would suggest that individuals must take personal action to navigate what nature has given us</a:t>
            </a:r>
          </a:p>
          <a:p>
            <a:endParaRPr lang="en-US" baseline="0" dirty="0"/>
          </a:p>
          <a:p>
            <a:r>
              <a:rPr lang="en-US" baseline="0" dirty="0"/>
              <a:t>(click) this thinking leads to a conflating of sex and gender</a:t>
            </a:r>
          </a:p>
          <a:p>
            <a:r>
              <a:rPr lang="en-US" baseline="0" dirty="0"/>
              <a:t>--in essence a conflating of the biological and the social!</a:t>
            </a:r>
          </a:p>
          <a:p>
            <a:endParaRPr lang="en-US" baseline="0" dirty="0"/>
          </a:p>
          <a:p>
            <a:pPr defTabSz="947410">
              <a:defRPr/>
            </a:pPr>
            <a:r>
              <a:rPr lang="en-US" baseline="0" dirty="0"/>
              <a:t>While this thinking has an intuitive appeal, (click) sociologists would argue that sex does not equal gender</a:t>
            </a:r>
          </a:p>
          <a:p>
            <a:pPr defTabSz="947410">
              <a:defRPr/>
            </a:pPr>
            <a:r>
              <a:rPr lang="en-US" baseline="0" dirty="0"/>
              <a:t>--yes, sex is biologically based</a:t>
            </a:r>
          </a:p>
          <a:p>
            <a:r>
              <a:rPr lang="en-US" baseline="0" dirty="0"/>
              <a:t>---but like race, we see gender as socially constructed</a:t>
            </a:r>
          </a:p>
          <a:p>
            <a:r>
              <a:rPr lang="en-US" baseline="0" dirty="0"/>
              <a:t>-</a:t>
            </a:r>
            <a:r>
              <a:rPr lang="en-US" b="1" baseline="0" dirty="0"/>
              <a:t>--a way we have created to structure social relations and define divisions of power and privilege</a:t>
            </a:r>
          </a:p>
          <a:p>
            <a:endParaRPr lang="en-US" baseline="0" dirty="0"/>
          </a:p>
          <a:p>
            <a:r>
              <a:rPr lang="en-US" baseline="0" dirty="0"/>
              <a:t>Let’s dig into this a bit 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13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Sex typically refers to the biological differences that distinguish males from females</a:t>
            </a:r>
          </a:p>
          <a:p>
            <a:r>
              <a:rPr lang="en-US" baseline="0" dirty="0"/>
              <a:t>--your gender spectrum reading says “the physical structure of one’s reproductive organs”</a:t>
            </a:r>
          </a:p>
          <a:p>
            <a:r>
              <a:rPr lang="en-US" baseline="0" dirty="0"/>
              <a:t>---penis, breasts, vagina, testicles, uterus – yes I said them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----also hormonal differences in amounts of estrogen and testosterone in our bodies and our chromosomal differences</a:t>
            </a:r>
          </a:p>
          <a:p>
            <a:endParaRPr lang="en-US" baseline="0" dirty="0"/>
          </a:p>
          <a:p>
            <a:r>
              <a:rPr lang="en-US" baseline="0" dirty="0"/>
              <a:t>(click) Gender, by contrast, is a social construct</a:t>
            </a:r>
          </a:p>
          <a:p>
            <a:r>
              <a:rPr lang="en-US" baseline="0" dirty="0"/>
              <a:t>--it refers to a set of social arrangements and expectations that are built around normative sex categories</a:t>
            </a:r>
          </a:p>
          <a:p>
            <a:r>
              <a:rPr lang="en-US" baseline="0" dirty="0"/>
              <a:t>---in basic terms, our conceptions of </a:t>
            </a:r>
            <a:r>
              <a:rPr lang="en-US" dirty="0"/>
              <a:t>masculinity and femininity; what a man and woman should be, do, act</a:t>
            </a:r>
          </a:p>
          <a:p>
            <a:endParaRPr lang="en-US" baseline="0" dirty="0"/>
          </a:p>
          <a:p>
            <a:r>
              <a:rPr lang="en-US" b="1" baseline="0" dirty="0"/>
              <a:t>In other words, if sex refers to our physical organs and other biological components</a:t>
            </a:r>
          </a:p>
          <a:p>
            <a:r>
              <a:rPr lang="en-US" b="1" baseline="0" dirty="0"/>
              <a:t>--gender is what we as a social group </a:t>
            </a:r>
            <a:r>
              <a:rPr lang="en-US" b="1" u="sng" baseline="0" dirty="0"/>
              <a:t>do</a:t>
            </a:r>
            <a:r>
              <a:rPr lang="en-US" b="1" baseline="0" dirty="0"/>
              <a:t> and expect from individuals of particular sexes</a:t>
            </a:r>
          </a:p>
          <a:p>
            <a:endParaRPr lang="en-US" baseline="0" dirty="0"/>
          </a:p>
          <a:p>
            <a:r>
              <a:rPr lang="en-US" baseline="0" dirty="0"/>
              <a:t>(click) so, to a sociologist, sex does not equal gender</a:t>
            </a:r>
          </a:p>
          <a:p>
            <a:r>
              <a:rPr lang="en-US" baseline="0" dirty="0"/>
              <a:t>--Gender is a social construct, a created social position </a:t>
            </a:r>
          </a:p>
          <a:p>
            <a:pPr defTabSz="982748">
              <a:defRPr/>
            </a:pPr>
            <a:r>
              <a:rPr lang="en-US" u="none" baseline="0" dirty="0"/>
              <a:t>---</a:t>
            </a:r>
            <a:r>
              <a:rPr lang="en-US" baseline="0" dirty="0"/>
              <a:t>a purposefully crafted </a:t>
            </a:r>
            <a:r>
              <a:rPr lang="en-US" u="none" baseline="0" dirty="0"/>
              <a:t>indicator of social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8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82748">
              <a:defRPr/>
            </a:pPr>
            <a:r>
              <a:rPr lang="en-US" dirty="0"/>
              <a:t>Our conceptions of gender – that of masculinity and femininity, boy things and girl things -- are </a:t>
            </a:r>
            <a:r>
              <a:rPr lang="is-IS" dirty="0"/>
              <a:t>social inventions</a:t>
            </a:r>
          </a:p>
          <a:p>
            <a:pPr defTabSz="982748">
              <a:defRPr/>
            </a:pPr>
            <a:r>
              <a:rPr lang="is-IS" dirty="0"/>
              <a:t>--that change as political, economic, and historical contexts change</a:t>
            </a:r>
          </a:p>
          <a:p>
            <a:endParaRPr lang="en-US" baseline="0" dirty="0"/>
          </a:p>
          <a:p>
            <a:r>
              <a:rPr lang="en-US" b="1" baseline="0" dirty="0"/>
              <a:t>But how does this happen?</a:t>
            </a:r>
          </a:p>
          <a:p>
            <a:r>
              <a:rPr lang="en-US" baseline="0" dirty="0"/>
              <a:t>--right, (click) socialization!</a:t>
            </a:r>
          </a:p>
          <a:p>
            <a:endParaRPr lang="en-US" baseline="0" dirty="0"/>
          </a:p>
          <a:p>
            <a:r>
              <a:rPr lang="en-US" baseline="0" dirty="0"/>
              <a:t>Sociologists argue, we start learning </a:t>
            </a:r>
            <a:r>
              <a:rPr lang="en-US" u="none" baseline="0" dirty="0"/>
              <a:t>our </a:t>
            </a:r>
            <a:r>
              <a:rPr lang="en-US" u="sng" baseline="0" dirty="0"/>
              <a:t>gender roles </a:t>
            </a:r>
            <a:r>
              <a:rPr lang="en-US" u="none" baseline="0" dirty="0"/>
              <a:t>very early on.</a:t>
            </a:r>
          </a:p>
          <a:p>
            <a:r>
              <a:rPr lang="en-US" baseline="0" dirty="0"/>
              <a:t>--(click) these are sets of behavioral norms we assume are accompanied by one’s biological sex</a:t>
            </a:r>
          </a:p>
          <a:p>
            <a:r>
              <a:rPr lang="en-US" baseline="0" dirty="0"/>
              <a:t>---for example men are strong; women caring; men aggressive; women docile</a:t>
            </a:r>
          </a:p>
          <a:p>
            <a:r>
              <a:rPr lang="en-US" b="0" baseline="0" dirty="0"/>
              <a:t>-----</a:t>
            </a:r>
            <a:r>
              <a:rPr lang="en-US" b="1" baseline="0" dirty="0"/>
              <a:t>Who has others?</a:t>
            </a:r>
            <a:r>
              <a:rPr lang="en-US" b="0" baseline="0" dirty="0"/>
              <a:t> Great!</a:t>
            </a:r>
          </a:p>
          <a:p>
            <a:endParaRPr lang="en-US" dirty="0"/>
          </a:p>
          <a:p>
            <a:pPr defTabSz="947410">
              <a:defRPr/>
            </a:pPr>
            <a:r>
              <a:rPr lang="en-US" dirty="0"/>
              <a:t>Now our</a:t>
            </a:r>
            <a:r>
              <a:rPr lang="en-US" baseline="0" dirty="0"/>
              <a:t> socialization into gender roles start as soon as we leave the womb</a:t>
            </a:r>
            <a:endParaRPr lang="en-US" dirty="0"/>
          </a:p>
          <a:p>
            <a:pPr defTabSz="947410">
              <a:defRPr/>
            </a:pPr>
            <a:r>
              <a:rPr lang="en-US" dirty="0"/>
              <a:t>--(click)</a:t>
            </a:r>
            <a:r>
              <a:rPr lang="en-US" baseline="0" dirty="0"/>
              <a:t> </a:t>
            </a:r>
            <a:r>
              <a:rPr lang="en-US" dirty="0"/>
              <a:t>Gender role</a:t>
            </a:r>
            <a:r>
              <a:rPr lang="en-US" baseline="0" dirty="0"/>
              <a:t> socialization is the learning of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male- and female-typed roles and practices via those agents of socialization that we talked about earlier in the semester – our family, schools, peers and the media.</a:t>
            </a:r>
          </a:p>
          <a:p>
            <a:endParaRPr lang="is-IS" baseline="0" dirty="0"/>
          </a:p>
          <a:p>
            <a:r>
              <a:rPr lang="is-IS" baseline="0" dirty="0"/>
              <a:t>From birth we are dressed either in pink or blue right away to designate our sex.</a:t>
            </a:r>
          </a:p>
          <a:p>
            <a:r>
              <a:rPr lang="is-IS" baseline="0" dirty="0"/>
              <a:t>--There are signs, balloons, greeting cards announcing “It is a boy!” or “It’s a girl!”</a:t>
            </a:r>
          </a:p>
          <a:p>
            <a:endParaRPr lang="is-IS" baseline="0" dirty="0"/>
          </a:p>
          <a:p>
            <a:r>
              <a:rPr lang="is-IS" baseline="0" dirty="0"/>
              <a:t>This seemingly benign action </a:t>
            </a:r>
            <a:r>
              <a:rPr lang="is-IS" b="1" baseline="0" dirty="0"/>
              <a:t>creates a context for older kids and adults to treat baby boys and girls differenlty</a:t>
            </a:r>
          </a:p>
          <a:p>
            <a:endParaRPr lang="is-IS" baseline="0" dirty="0"/>
          </a:p>
          <a:p>
            <a:r>
              <a:rPr lang="is-IS" baseline="0" dirty="0"/>
              <a:t>Consider the following two scenes</a:t>
            </a:r>
          </a:p>
          <a:p>
            <a:pPr defTabSz="947410">
              <a:defRPr/>
            </a:pPr>
            <a:r>
              <a:rPr lang="is-IS" baseline="0" dirty="0"/>
              <a:t>--</a:t>
            </a:r>
            <a:r>
              <a:rPr lang="en-US" baseline="0" dirty="0"/>
              <a:t>these are actual dialogues recorded in a maternity ward.</a:t>
            </a:r>
          </a:p>
          <a:p>
            <a:endParaRPr lang="is-IS" baseline="0" dirty="0"/>
          </a:p>
          <a:p>
            <a:r>
              <a:rPr lang="is-IS" baseline="0" dirty="0"/>
              <a:t>Two newborns a few hours old lie in the nursery of a hospital maternity ward. </a:t>
            </a:r>
          </a:p>
          <a:p>
            <a:r>
              <a:rPr lang="is-IS" baseline="0" dirty="0"/>
              <a:t>--One is a male, wrapped in a blue blanket; the other is a female in a pink blanket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63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(read</a:t>
            </a:r>
            <a:r>
              <a:rPr lang="en-US" baseline="0" dirty="0"/>
              <a:t> slide)</a:t>
            </a:r>
          </a:p>
          <a:p>
            <a:endParaRPr lang="en-US" baseline="0" dirty="0"/>
          </a:p>
          <a:p>
            <a:r>
              <a:rPr lang="en-US" baseline="0" dirty="0"/>
              <a:t>So putting on your sociologist hat – </a:t>
            </a:r>
            <a:r>
              <a:rPr lang="en-US" b="1" baseline="0" dirty="0"/>
              <a:t>what are some cues here about gender role assumptions?</a:t>
            </a:r>
          </a:p>
          <a:p>
            <a:r>
              <a:rPr lang="en-US" baseline="0" dirty="0"/>
              <a:t>--the set of behavioral norms assumed to accompany the act of being born with a penis</a:t>
            </a:r>
          </a:p>
          <a:p>
            <a:endParaRPr lang="en-US" baseline="0" dirty="0"/>
          </a:p>
          <a:p>
            <a:r>
              <a:rPr lang="en-US" dirty="0"/>
              <a:t>Right;</a:t>
            </a:r>
            <a:r>
              <a:rPr lang="en-US" baseline="0" dirty="0"/>
              <a:t> strong; preference for boys, active, big, fighter, independent</a:t>
            </a:r>
          </a:p>
          <a:p>
            <a:endParaRPr lang="en-US" baseline="0" dirty="0"/>
          </a:p>
          <a:p>
            <a:r>
              <a:rPr lang="en-US" baseline="0" dirty="0"/>
              <a:t>Let’s do the baby girl dialogue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5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(read slide) </a:t>
            </a:r>
          </a:p>
          <a:p>
            <a:r>
              <a:rPr lang="en-US" b="0" baseline="0" dirty="0"/>
              <a:t>--</a:t>
            </a:r>
            <a:r>
              <a:rPr lang="en-US" b="1" baseline="0" dirty="0"/>
              <a:t>Ok so what are the gender role assumptions here?</a:t>
            </a:r>
          </a:p>
          <a:p>
            <a:r>
              <a:rPr lang="en-US" baseline="0" dirty="0"/>
              <a:t>---</a:t>
            </a:r>
            <a:r>
              <a:rPr lang="en-US" dirty="0"/>
              <a:t>Right;</a:t>
            </a:r>
            <a:r>
              <a:rPr lang="en-US" baseline="0" dirty="0"/>
              <a:t> pretty, petite, needs to be protected/cared for; not active; girls are not preferred</a:t>
            </a:r>
          </a:p>
          <a:p>
            <a:endParaRPr lang="en-US" baseline="0" dirty="0"/>
          </a:p>
          <a:p>
            <a:r>
              <a:rPr lang="en-US" dirty="0"/>
              <a:t>The two real conversations are quite different</a:t>
            </a:r>
            <a:endParaRPr lang="en-US" baseline="0" dirty="0"/>
          </a:p>
          <a:p>
            <a:r>
              <a:rPr lang="en-US" baseline="0" dirty="0"/>
              <a:t>--An infant is born, marked as a male or a female, and then everyone who interacts with the child treats it in accordance with what its expected of its gender role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Additional studies have found that people interact with babies differently based on their knowledge of the baby’s sex</a:t>
            </a:r>
          </a:p>
          <a:p>
            <a:r>
              <a:rPr lang="en-US" baseline="0" dirty="0"/>
              <a:t>--baby boys are told they are big and strong and held outward to see the world</a:t>
            </a:r>
          </a:p>
          <a:p>
            <a:r>
              <a:rPr lang="en-US" baseline="0" dirty="0"/>
              <a:t>---while baby girls are told they are pretty, and snuggled inward so as to protect them</a:t>
            </a:r>
          </a:p>
          <a:p>
            <a:endParaRPr lang="en-US" baseline="0" dirty="0"/>
          </a:p>
          <a:p>
            <a:r>
              <a:rPr lang="en-US" baseline="0" dirty="0"/>
              <a:t>The larger social world interacts with boy and girls differently</a:t>
            </a:r>
          </a:p>
          <a:p>
            <a:r>
              <a:rPr lang="en-US" baseline="0" dirty="0"/>
              <a:t>--and consequently socializes them in to different roles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4273F-9544-474D-8F19-73B87453997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98F8-8BF6-4011-801A-0D63F392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98680-5D34-4603-B30E-A83266C2F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ECEBA-3D05-4391-AF3A-C17E3BF9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A291-84FB-424A-A075-29FE45538FA7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F61BB-CBDF-4182-AE6D-E11359F9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5BAF9-1AF2-4279-B33A-1CB2CF1D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4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1B8C-F33C-40C4-BC8B-5EEB9601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3593F-8976-40CB-9D79-7D73238AA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F6C7-C906-4BA9-92DF-F301ACF9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E1A50-ACE9-4428-9063-88805C6AEB5A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18EB4-749D-4430-A7EE-0D30BA86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010F6-319B-4CFD-9696-540F35F3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7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F98BD-89A9-488B-AEDE-12223D8C4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1BE21-99F3-47E4-8F6B-CD376BCE5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A746A-71DA-4ADE-94A9-971492F9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2A18-BBAD-4146-9170-36AA560BC8CE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F72AD-BC1A-443B-9127-9E6E64CBF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181AA-AE58-4289-B875-0D1583BF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92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0271" y="6223828"/>
            <a:ext cx="809665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46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36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32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A233-3883-463B-BC07-D2FA947CE8B4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000">
                <a:solidFill>
                  <a:schemeClr val="accent6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28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4500" b="1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F3D9D-9B3F-44C3-B154-DCD416B19A7F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28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8631-D977-441B-ACE9-F97CB2D6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AEAA9-CD47-428F-805A-020E8DA3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8D656-5FBA-4957-BA77-EBA965BF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A233-3883-463B-BC07-D2FA947CE8B4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30C16-FCEF-4494-85B6-D0DDAE54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BF351-7013-4E2C-AC6F-7F7C50BB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5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E410-305E-4D01-A3C0-25D1B99C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FADC2-CA3A-44ED-A754-799BEDC7B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8E5CF-487E-46AE-8069-13566546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F3D9D-9B3F-44C3-B154-DCD416B19A7F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54A7B-BA16-4F53-9984-76E39FF3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1A62A-C0A0-443B-92BD-6473619B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9B52-3381-46E2-9E9A-D36FC0DF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7B58C-8199-4933-88E2-ECF68E764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E68AB-A17C-4E45-8600-727414419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BDC79-A845-4D83-B009-B89B3C7C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5DD1-A027-4E2A-AC4C-2AF305DE8880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1299B-ADBB-49CD-8D92-3DABDCB1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0B96B-D11F-40C3-8705-D3367297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9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744A-D88B-4A68-AA65-02C81FAB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CAB43-C853-4789-A655-37957A52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03ED0-F69B-43E8-90E0-50A2A8885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A7E11-237F-446F-815D-3AB517335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AA79AF-F2C0-4A0E-B716-677CA55EE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BF8F2-9CB2-4A10-AE57-E28F45E4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B9F3-4384-4296-8245-A79A5205CD99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7504C6-31B2-4F3E-9B71-5B057EC4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6F92C-5A79-496E-9EC0-E107C4F4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2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8FFE-1CDC-4A32-BAAF-CF7C40F7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7EBF1-EB08-451D-8B43-F7AC8AB4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ACAC-5C5C-43A8-B9CC-744212D64B40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79DD1-01AF-4567-AE40-37B82685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92F01-A2C2-47BA-BAFE-E95DA4B3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6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F6AEE-5B02-40FB-A93A-ED0916A2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510E-CFAF-43C9-951C-B483C9972E79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C6E05-89B3-4481-AC6D-368EF2D9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22323-65D8-4F57-88AD-B809FF9A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5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4C26-6D3D-487E-A6CF-50192DE0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9E51-C35D-482B-872C-5A5128DED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311B6-71E5-435E-B704-B515FAF5E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8F4B8-088F-4E4B-BF50-A3AEE418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3DEAD-66AA-494D-9C10-E7E97FCFA459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9568B-045C-4385-ACD8-6BB0FFC8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5FEE6-94FA-4454-B5BE-7F66B957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45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E040-9DBF-4B5F-A761-AA16FD28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482FF-58B8-4ECC-B587-F0930CDAB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A0BA9-0031-44B5-A9EA-99A8C83AF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9EEE1-86BF-4CA0-A96D-D025159C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FDC3A-0F6F-4927-8377-BA570156F7ED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70144-1534-48AB-AFC9-348D65E6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C5411-68A3-4259-A5E5-795C7DBC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5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3E4A47-7014-4901-BAAF-E180D819F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FA6AA-099C-4066-A47A-93A201D98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CD053-5E51-4348-A60D-E0D88C0FD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7AFD7-821E-49F8-A154-7C72A81FC197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B6897-17FB-45EF-94E3-EDF9E2CFC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3214-4895-460F-94B2-BFF86DE3B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2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57" r:id="rId12"/>
    <p:sldLayoutId id="2147483758" r:id="rId13"/>
    <p:sldLayoutId id="21474837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 OUTLINE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227" y="1458806"/>
            <a:ext cx="11569875" cy="5130147"/>
          </a:xfrm>
        </p:spPr>
        <p:txBody>
          <a:bodyPr>
            <a:normAutofit/>
          </a:bodyPr>
          <a:lstStyle/>
          <a:p>
            <a:r>
              <a:rPr lang="en-US" dirty="0"/>
              <a:t>Sex and Gender: The same or different?</a:t>
            </a:r>
          </a:p>
          <a:p>
            <a:pPr lvl="1"/>
            <a:r>
              <a:rPr lang="en-US" dirty="0"/>
              <a:t>Gender role socialization</a:t>
            </a:r>
          </a:p>
          <a:p>
            <a:pPr lvl="1"/>
            <a:r>
              <a:rPr lang="en-US" dirty="0"/>
              <a:t>“Doing gender”</a:t>
            </a:r>
          </a:p>
          <a:p>
            <a:r>
              <a:rPr lang="en-US" dirty="0"/>
              <a:t>Gender as a social construct</a:t>
            </a:r>
          </a:p>
          <a:p>
            <a:pPr lvl="1"/>
            <a:r>
              <a:rPr lang="en-US" dirty="0"/>
              <a:t>Variations in gender</a:t>
            </a:r>
          </a:p>
          <a:p>
            <a:pPr lvl="2"/>
            <a:r>
              <a:rPr lang="en-US" dirty="0"/>
              <a:t>Cross-cultural; Historical</a:t>
            </a:r>
          </a:p>
          <a:p>
            <a:r>
              <a:rPr lang="en-US" dirty="0"/>
              <a:t>Gender gap in pay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344774"/>
            <a:ext cx="11748131" cy="6256897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tx1"/>
                </a:solidFill>
              </a:rPr>
              <a:t>Grandma B: </a:t>
            </a:r>
            <a:r>
              <a:rPr lang="en-US" sz="2500" dirty="0"/>
              <a:t>There she is…the only one with a pink bow taped to her head. Isn’t she darling?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Grandpa B: </a:t>
            </a:r>
            <a:r>
              <a:rPr lang="en-US" sz="2500" dirty="0"/>
              <a:t>Yeah—isn’t she little. Look at how tiny her fingers are. Oh, look—she is trying to make a fist.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tx1"/>
                </a:solidFill>
              </a:rPr>
              <a:t>Grandma B: </a:t>
            </a:r>
            <a:r>
              <a:rPr lang="en-US" sz="2500" dirty="0"/>
              <a:t>Isn’t she sweet…you know, I think she looks like me.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Grandpa B: </a:t>
            </a:r>
            <a:r>
              <a:rPr lang="en-US" sz="2500" dirty="0"/>
              <a:t>Yeah, she </a:t>
            </a:r>
            <a:r>
              <a:rPr lang="en-US" sz="2500" dirty="0" err="1"/>
              <a:t>sorta</a:t>
            </a:r>
            <a:r>
              <a:rPr lang="en-US" sz="2500" dirty="0"/>
              <a:t> does. She has your chin.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tx1"/>
                </a:solidFill>
              </a:rPr>
              <a:t>Grandma B: </a:t>
            </a:r>
            <a:r>
              <a:rPr lang="en-US" sz="2500" dirty="0"/>
              <a:t>Oh, look, she is starting to cry.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Grandpa B: </a:t>
            </a:r>
            <a:r>
              <a:rPr lang="en-US" sz="2500" dirty="0"/>
              <a:t>Maybe we better call the nurse to pick her up or change her or something.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tx1"/>
                </a:solidFill>
              </a:rPr>
              <a:t>Grandma B: </a:t>
            </a:r>
            <a:r>
              <a:rPr lang="en-US" sz="2500" dirty="0"/>
              <a:t>Yes, let’s. Poor little girl.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Grandpa B: </a:t>
            </a:r>
            <a:r>
              <a:rPr lang="en-US" sz="2500" dirty="0"/>
              <a:t>Let’s find the nurse. I don’t like to see her cry.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tx1"/>
                </a:solidFill>
              </a:rPr>
              <a:t>Grandma B: </a:t>
            </a:r>
            <a:r>
              <a:rPr lang="en-US" sz="2500" dirty="0"/>
              <a:t>Hmm. I wonder when they will have their next one. I know Fred would like a son, but little </a:t>
            </a:r>
            <a:r>
              <a:rPr lang="en-US" sz="2500" dirty="0" err="1"/>
              <a:t>Fredricka</a:t>
            </a:r>
            <a:r>
              <a:rPr lang="en-US" sz="2500" dirty="0"/>
              <a:t> is well and healthy. After all, that’s what really matters.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Grandpa B: </a:t>
            </a:r>
            <a:r>
              <a:rPr lang="en-US" sz="2500" dirty="0"/>
              <a:t>They’re young yet. They have time for more kids. I’m thankful too that she’s healthy.</a:t>
            </a:r>
          </a:p>
          <a:p>
            <a:pPr>
              <a:spcBef>
                <a:spcPts val="400"/>
              </a:spcBef>
            </a:pPr>
            <a:r>
              <a:rPr lang="en-US" sz="2500" dirty="0">
                <a:solidFill>
                  <a:schemeClr val="tx1"/>
                </a:solidFill>
              </a:rPr>
              <a:t>Grandma B: </a:t>
            </a:r>
            <a:r>
              <a:rPr lang="en-US" sz="2500" dirty="0"/>
              <a:t>I don’t think they were surprised when it was a girl anyway…she was carrying so low.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2341" y="6232339"/>
            <a:ext cx="496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Walum</a:t>
            </a:r>
            <a:r>
              <a:rPr lang="en-US" dirty="0"/>
              <a:t>, 1977 in Giddens et al., 2000 </a:t>
            </a:r>
          </a:p>
        </p:txBody>
      </p:sp>
    </p:spTree>
    <p:extLst>
      <p:ext uri="{BB962C8B-B14F-4D97-AF65-F5344CB8AC3E}">
        <p14:creationId xmlns:p14="http://schemas.microsoft.com/office/powerpoint/2010/main" val="197782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Your Own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rgbClr val="DF5327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DF5327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8592" y="1723248"/>
            <a:ext cx="10052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1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Identify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DDDDDD">
                    <a:lumMod val="1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how gender is being socially constructed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0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irl toys vs boy toys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srgbClr val="DF5327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DF5327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31083" y="304950"/>
            <a:ext cx="10604664" cy="5822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4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6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2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18AB3"/>
              </a:buClr>
              <a:buSzPct val="80000"/>
              <a:buFont typeface="Corbel" pitchFamily="34" charset="0"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457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418AB3"/>
              </a:buClr>
              <a:buSzPct val="8000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457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418AB3"/>
              </a:buClr>
              <a:buSzPct val="8000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1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Explain the clip in terms of </a:t>
            </a:r>
          </a:p>
          <a:p>
            <a:pPr marL="457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418AB3"/>
              </a:buClr>
              <a:buSzPct val="8000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DDDDDD">
                    <a:lumMod val="1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gender roles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rgbClr val="DDDDDD">
                    <a:lumMod val="1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</a:p>
          <a:p>
            <a:pPr marL="457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418AB3"/>
              </a:buClr>
              <a:buSzPct val="80000"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rgbClr val="DDDDDD">
                    <a:lumMod val="1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 </a:t>
            </a:r>
          </a:p>
          <a:p>
            <a:pPr marL="4572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418AB3"/>
              </a:buClr>
              <a:buSzPct val="80000"/>
              <a:buNone/>
              <a:tabLst/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rgbClr val="DDDDDD">
                    <a:lumMod val="1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gender socialization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18AB3"/>
              </a:buClr>
              <a:buSzPct val="80000"/>
              <a:buFont typeface="Corbe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18AB3"/>
              </a:buClr>
              <a:buSzPct val="80000"/>
              <a:buFont typeface="Corbe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18AB3"/>
              </a:buClr>
              <a:buSzPct val="80000"/>
              <a:buFont typeface="Corbe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18AB3"/>
              </a:buClr>
              <a:buSzPct val="80000"/>
              <a:buFont typeface="Corbe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18AB3"/>
              </a:buClr>
              <a:buSzPct val="80000"/>
              <a:buFont typeface="Corbel" pitchFamily="34" charset="0"/>
              <a:buNone/>
              <a:tabLst/>
              <a:defRPr/>
            </a:pP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59E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59E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18AB3"/>
              </a:buClr>
              <a:buSzPct val="80000"/>
              <a:buFont typeface="Corbel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DDDDDD">
                  <a:lumMod val="1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89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        GENDER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5518" y="1600200"/>
            <a:ext cx="110516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Sex is biological</a:t>
            </a:r>
          </a:p>
          <a:p>
            <a:endParaRPr lang="en-US" sz="4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Gender is</a:t>
            </a:r>
            <a:r>
              <a:rPr lang="is-IS" sz="4000" dirty="0">
                <a:solidFill>
                  <a:schemeClr val="bg2">
                    <a:lumMod val="10000"/>
                  </a:schemeClr>
                </a:solidFill>
              </a:rPr>
              <a:t>…</a:t>
            </a:r>
          </a:p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	f</a:t>
            </a:r>
            <a:r>
              <a:rPr lang="is-IS" sz="4000" dirty="0">
                <a:solidFill>
                  <a:schemeClr val="bg2">
                    <a:lumMod val="10000"/>
                  </a:schemeClr>
                </a:solidFill>
              </a:rPr>
              <a:t>luid</a:t>
            </a:r>
          </a:p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	h</a:t>
            </a:r>
            <a:r>
              <a:rPr lang="is-IS" sz="4000" dirty="0">
                <a:solidFill>
                  <a:schemeClr val="bg2">
                    <a:lumMod val="10000"/>
                  </a:schemeClr>
                </a:solidFill>
              </a:rPr>
              <a:t>istorically and culturally specific</a:t>
            </a:r>
          </a:p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	s</a:t>
            </a:r>
            <a:r>
              <a:rPr lang="is-IS" sz="4000" dirty="0">
                <a:solidFill>
                  <a:schemeClr val="bg2">
                    <a:lumMod val="10000"/>
                  </a:schemeClr>
                </a:solidFill>
              </a:rPr>
              <a:t>ocially constructed</a:t>
            </a:r>
          </a:p>
          <a:p>
            <a:r>
              <a:rPr lang="is-IS" sz="4000" dirty="0">
                <a:solidFill>
                  <a:schemeClr val="bg2">
                    <a:lumMod val="10000"/>
                  </a:schemeClr>
                </a:solidFill>
              </a:rPr>
              <a:t>	and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has consequences across place and context</a:t>
            </a:r>
          </a:p>
          <a:p>
            <a:endParaRPr lang="en-US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79" y="459600"/>
            <a:ext cx="805026" cy="10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0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GENDERS?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1339" y="1600200"/>
            <a:ext cx="6511158" cy="4480559"/>
          </a:xfrm>
        </p:spPr>
        <p:txBody>
          <a:bodyPr/>
          <a:lstStyle/>
          <a:p>
            <a:r>
              <a:rPr lang="en-US" sz="4000" dirty="0"/>
              <a:t>Three genders in Navajo society</a:t>
            </a:r>
          </a:p>
          <a:p>
            <a:pPr lvl="1"/>
            <a:r>
              <a:rPr lang="en-US" sz="3600" dirty="0"/>
              <a:t>masculine men</a:t>
            </a:r>
          </a:p>
          <a:p>
            <a:pPr lvl="1"/>
            <a:r>
              <a:rPr lang="en-US" sz="3600" dirty="0"/>
              <a:t>feminine women</a:t>
            </a:r>
          </a:p>
          <a:p>
            <a:pPr lvl="1"/>
            <a:r>
              <a:rPr lang="en-US" sz="3600" dirty="0"/>
              <a:t>the </a:t>
            </a:r>
            <a:r>
              <a:rPr lang="en-US" sz="3600" i="1" dirty="0" err="1"/>
              <a:t>nadle</a:t>
            </a:r>
            <a:r>
              <a:rPr lang="en-US" sz="3600" i="1" dirty="0"/>
              <a:t> </a:t>
            </a:r>
            <a:r>
              <a:rPr lang="en-US" sz="3600" dirty="0"/>
              <a:t>(mixed gender)</a:t>
            </a:r>
            <a:endParaRPr lang="en-US" sz="36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353" y="700780"/>
            <a:ext cx="3244394" cy="39526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91353" y="4894761"/>
            <a:ext cx="343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>
                    <a:lumMod val="10000"/>
                  </a:schemeClr>
                </a:solidFill>
              </a:rPr>
              <a:t>We’wha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 (1849-1896)</a:t>
            </a: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A ‘two-spirit’ from the Zuni tribe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91353" y="5698504"/>
            <a:ext cx="4235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Source: Will Roscoe, </a:t>
            </a:r>
            <a:r>
              <a:rPr lang="en-US" sz="2000" i="1" dirty="0"/>
              <a:t>The Zuni Man-Woman, </a:t>
            </a:r>
            <a:r>
              <a:rPr lang="en-US" sz="2000" dirty="0"/>
              <a:t>UNM Press, 1992</a:t>
            </a:r>
          </a:p>
        </p:txBody>
      </p:sp>
    </p:spTree>
    <p:extLst>
      <p:ext uri="{BB962C8B-B14F-4D97-AF65-F5344CB8AC3E}">
        <p14:creationId xmlns:p14="http://schemas.microsoft.com/office/powerpoint/2010/main" val="13844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2263" y="243840"/>
            <a:ext cx="11330444" cy="1097439"/>
          </a:xfrm>
        </p:spPr>
        <p:txBody>
          <a:bodyPr>
            <a:normAutofit/>
          </a:bodyPr>
          <a:lstStyle/>
          <a:p>
            <a:r>
              <a:rPr lang="en-US" dirty="0"/>
              <a:t>WHAT MAKES AN ATTRACTIVE WOMAN?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6" y="1114641"/>
            <a:ext cx="3906859" cy="4864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5727" y="6358876"/>
            <a:ext cx="8096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i="1" dirty="0"/>
              <a:t>Source:</a:t>
            </a:r>
            <a:r>
              <a:rPr lang="en-US" sz="1600" dirty="0"/>
              <a:t> http://</a:t>
            </a:r>
            <a:r>
              <a:rPr lang="en-US" sz="1600" dirty="0" err="1"/>
              <a:t>www.huffingtonpost.com</a:t>
            </a:r>
            <a:r>
              <a:rPr lang="en-US" sz="1600" dirty="0"/>
              <a:t>/2014/04/29/beauty-industry-women_n_5127078.html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5263" y="5897211"/>
            <a:ext cx="4811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 vintage ad, </a:t>
            </a:r>
            <a:r>
              <a:rPr lang="en-US" sz="2400" b="1" i="1" dirty="0">
                <a:solidFill>
                  <a:srgbClr val="0070C0"/>
                </a:solidFill>
              </a:rPr>
              <a:t>Huffington Post 1936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583" y="1341279"/>
            <a:ext cx="5347338" cy="45559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77378" y="5815743"/>
            <a:ext cx="395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 Gap tweet from 2014</a:t>
            </a:r>
          </a:p>
        </p:txBody>
      </p:sp>
    </p:spTree>
    <p:extLst>
      <p:ext uri="{BB962C8B-B14F-4D97-AF65-F5344CB8AC3E}">
        <p14:creationId xmlns:p14="http://schemas.microsoft.com/office/powerpoint/2010/main" val="2904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D809-9320-4679-8039-53D14313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AN ATTRACTIVE WOMAN?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0D492-B9AF-4468-B8F1-E18B30B6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104" y="1825625"/>
            <a:ext cx="1009579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63142-544F-4EFB-AB13-67DEECA4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8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31385" y="636475"/>
            <a:ext cx="630436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Today masculinity is associated with physical strength, sports, and money-making endeavors.</a:t>
            </a:r>
          </a:p>
          <a:p>
            <a:endParaRPr lang="en-US" sz="4000" i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In 1700s masculinity went hand in hand with kindness and intellect, and even a little poetry.</a:t>
            </a:r>
          </a:p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07780" y="636475"/>
            <a:ext cx="9552774" cy="5939192"/>
            <a:chOff x="807780" y="636475"/>
            <a:chExt cx="9552774" cy="59391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780" y="636475"/>
              <a:ext cx="3604630" cy="542261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31384" y="6237113"/>
              <a:ext cx="5629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600" i="1" dirty="0"/>
                <a:t>Source:</a:t>
              </a:r>
              <a:r>
                <a:rPr lang="en-US" sz="1600" dirty="0"/>
                <a:t> </a:t>
              </a:r>
              <a:r>
                <a:rPr lang="en-US" sz="1600"/>
                <a:t>Dalton Conley, </a:t>
              </a:r>
              <a:r>
                <a:rPr lang="en-US" sz="1600" i="1"/>
                <a:t>You May Ask Yourself, </a:t>
              </a:r>
              <a:r>
                <a:rPr lang="en-US" sz="1600"/>
                <a:t>Norton Press, 2011.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59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030" y="543487"/>
            <a:ext cx="9976042" cy="1356360"/>
          </a:xfrm>
        </p:spPr>
        <p:txBody>
          <a:bodyPr>
            <a:normAutofit/>
          </a:bodyPr>
          <a:lstStyle/>
          <a:p>
            <a:r>
              <a:rPr lang="en-US" dirty="0"/>
              <a:t>GENDER ROLE SOCIALIZATION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694" y="1369037"/>
            <a:ext cx="11125411" cy="456191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An infant is born with a sex and develops a gender.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Children are guided in this process by positive and negative sanctions.</a:t>
            </a:r>
          </a:p>
        </p:txBody>
      </p:sp>
      <p:pic>
        <p:nvPicPr>
          <p:cNvPr id="6" name="Picture 1" descr="spa0269h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90" y="3320901"/>
            <a:ext cx="3894762" cy="329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spa0268v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048" y="3320901"/>
            <a:ext cx="3465257" cy="327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4841825" y="5945608"/>
            <a:ext cx="908326" cy="6515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129010" y="6098008"/>
            <a:ext cx="865856" cy="6515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082" y="279533"/>
            <a:ext cx="1080247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To the extent that there are differences between men and women when it comes to how they express their feelings, would you say these differences are …</a:t>
            </a:r>
          </a:p>
          <a:p>
            <a:endParaRPr lang="en-US" sz="4400" dirty="0">
              <a:solidFill>
                <a:schemeClr val="bg2">
                  <a:lumMod val="10000"/>
                </a:schemeClr>
              </a:solidFill>
            </a:endParaRPr>
          </a:p>
          <a:p>
            <a:pPr marL="742950" indent="-742950">
              <a:buAutoNum type="alphaUcParenR"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Mostly based on biological differences between men and women</a:t>
            </a:r>
          </a:p>
          <a:p>
            <a:pPr marL="742950" indent="-742950">
              <a:buAutoNum type="alphaUcParenR"/>
            </a:pPr>
            <a:endParaRPr lang="en-US" sz="4000" dirty="0">
              <a:solidFill>
                <a:schemeClr val="bg2">
                  <a:lumMod val="10000"/>
                </a:schemeClr>
              </a:solidFill>
            </a:endParaRPr>
          </a:p>
          <a:p>
            <a:pPr marL="742950" indent="-742950">
              <a:buAutoNum type="alphaUcParenR"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Mostly based on different expectations society has for men and women</a:t>
            </a:r>
          </a:p>
        </p:txBody>
      </p:sp>
    </p:spTree>
    <p:extLst>
      <p:ext uri="{BB962C8B-B14F-4D97-AF65-F5344CB8AC3E}">
        <p14:creationId xmlns:p14="http://schemas.microsoft.com/office/powerpoint/2010/main" val="418540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4" y="201310"/>
            <a:ext cx="9875520" cy="1356360"/>
          </a:xfrm>
        </p:spPr>
        <p:txBody>
          <a:bodyPr/>
          <a:lstStyle/>
          <a:p>
            <a:r>
              <a:rPr lang="en-US" dirty="0"/>
              <a:t>“DOING GENDER”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705" y="1448120"/>
            <a:ext cx="11512446" cy="508503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2400"/>
              </a:spcBef>
            </a:pPr>
            <a:r>
              <a:rPr lang="en-US" sz="4300" dirty="0"/>
              <a:t>Gender is more than learning to act like a man or a woman</a:t>
            </a:r>
          </a:p>
          <a:p>
            <a:pPr>
              <a:spcBef>
                <a:spcPts val="2400"/>
              </a:spcBef>
            </a:pPr>
            <a:r>
              <a:rPr lang="en-US" sz="4300" dirty="0"/>
              <a:t>It is something we continually ‘do’ in our daily interactions</a:t>
            </a:r>
          </a:p>
          <a:p>
            <a:pPr>
              <a:spcBef>
                <a:spcPts val="2400"/>
              </a:spcBef>
            </a:pPr>
            <a:r>
              <a:rPr lang="en-US" sz="4300" dirty="0"/>
              <a:t>Gender is not a fixed identity; it is the product of social interactions</a:t>
            </a:r>
          </a:p>
          <a:p>
            <a:pPr>
              <a:spcBef>
                <a:spcPts val="2400"/>
              </a:spcBef>
            </a:pPr>
            <a:r>
              <a:rPr lang="en-US" sz="4300" dirty="0"/>
              <a:t>Gender is a matter of active doing, not a matter of natural being</a:t>
            </a:r>
          </a:p>
          <a:p>
            <a:pPr>
              <a:spcBef>
                <a:spcPts val="24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76750" y="6133045"/>
            <a:ext cx="9165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Source: West and Zimmerman, 1987, “Doing Gender,” </a:t>
            </a:r>
            <a:r>
              <a:rPr lang="en-US" sz="2000" i="1" dirty="0"/>
              <a:t>Gender and Society.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528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4" y="201310"/>
            <a:ext cx="9875520" cy="1356360"/>
          </a:xfrm>
        </p:spPr>
        <p:txBody>
          <a:bodyPr/>
          <a:lstStyle/>
          <a:p>
            <a:r>
              <a:rPr lang="en-US" dirty="0"/>
              <a:t>GENDER AS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25" y="1401624"/>
            <a:ext cx="11407514" cy="4946754"/>
          </a:xfrm>
        </p:spPr>
        <p:txBody>
          <a:bodyPr>
            <a:normAutofit/>
          </a:bodyPr>
          <a:lstStyle/>
          <a:p>
            <a:r>
              <a:rPr lang="en-US" dirty="0"/>
              <a:t>Gender as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/>
              <a:t> undertaken by men and women </a:t>
            </a:r>
            <a:r>
              <a:rPr lang="en-US" sz="2500" dirty="0"/>
              <a:t>(Goffman’s dramaturgical theory of social interaction)</a:t>
            </a:r>
          </a:p>
          <a:p>
            <a:pPr>
              <a:spcBef>
                <a:spcPts val="2400"/>
              </a:spcBef>
            </a:pPr>
            <a:r>
              <a:rPr lang="en-US" dirty="0"/>
              <a:t>Embedded in everyday interactions; </a:t>
            </a:r>
            <a:r>
              <a:rPr lang="is-IS" dirty="0"/>
              <a:t>carried out in the presence of others who are presumed to understand the cues</a:t>
            </a:r>
          </a:p>
          <a:p>
            <a:pPr>
              <a:spcBef>
                <a:spcPts val="2400"/>
              </a:spcBef>
            </a:pPr>
            <a:r>
              <a:rPr lang="en-US" dirty="0"/>
              <a:t>Gender performance casts socially guided interactions as ‘natural’</a:t>
            </a:r>
          </a:p>
          <a:p>
            <a:pPr>
              <a:spcBef>
                <a:spcPts val="2400"/>
              </a:spcBef>
            </a:pPr>
            <a:r>
              <a:rPr lang="is-IS" dirty="0"/>
              <a:t>….and legitimates a fundamental division in society</a:t>
            </a:r>
            <a:endParaRPr lang="en-US" dirty="0"/>
          </a:p>
          <a:p>
            <a:pPr>
              <a:spcBef>
                <a:spcPts val="24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5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A1F9-3135-4594-BBA7-1C7809D0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dirty="0"/>
              <a:t>The “performativity” of gender – Judith Butler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9701748-7616-4DA5-8459-5CB20FF94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53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F1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68746-2A82-4D0B-9AE4-FECA1595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6AF4A22-9295-442F-A1C9-CBD816E2F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934" y="2314807"/>
            <a:ext cx="6272866" cy="3862156"/>
          </a:xfrm>
        </p:spPr>
        <p:txBody>
          <a:bodyPr/>
          <a:lstStyle/>
          <a:p>
            <a:r>
              <a:rPr lang="en-US" dirty="0"/>
              <a:t>https://www.youtube.com/watch?v=Bo7o2LYATDc</a:t>
            </a:r>
          </a:p>
        </p:txBody>
      </p:sp>
    </p:spTree>
    <p:extLst>
      <p:ext uri="{BB962C8B-B14F-4D97-AF65-F5344CB8AC3E}">
        <p14:creationId xmlns:p14="http://schemas.microsoft.com/office/powerpoint/2010/main" val="97704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LORBER 1994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45574" y="1439056"/>
            <a:ext cx="10579509" cy="4961744"/>
          </a:xfrm>
        </p:spPr>
        <p:txBody>
          <a:bodyPr>
            <a:normAutofit/>
          </a:bodyPr>
          <a:lstStyle/>
          <a:p>
            <a:r>
              <a:rPr lang="en-US" dirty="0"/>
              <a:t>Gender as a Process…</a:t>
            </a:r>
          </a:p>
          <a:p>
            <a:pPr lvl="1"/>
            <a:r>
              <a:rPr lang="en-US" dirty="0"/>
              <a:t>Creates the social differences that define “woman” and “man”</a:t>
            </a:r>
          </a:p>
          <a:p>
            <a:r>
              <a:rPr lang="en-US" dirty="0"/>
              <a:t>Gender as Stratification…</a:t>
            </a:r>
          </a:p>
          <a:p>
            <a:pPr lvl="1"/>
            <a:r>
              <a:rPr lang="en-US" dirty="0"/>
              <a:t>Ranks men above women</a:t>
            </a:r>
          </a:p>
          <a:p>
            <a:r>
              <a:rPr lang="en-US" dirty="0"/>
              <a:t>Gender as Structure…</a:t>
            </a:r>
          </a:p>
          <a:p>
            <a:pPr lvl="1"/>
            <a:r>
              <a:rPr lang="en-US" dirty="0"/>
              <a:t>Divides work, legitimates those in power, and organizes sexuality and emotional life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ENGLAND 2010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692" y="1403150"/>
            <a:ext cx="10579509" cy="4937689"/>
          </a:xfrm>
        </p:spPr>
        <p:txBody>
          <a:bodyPr>
            <a:normAutofit/>
          </a:bodyPr>
          <a:lstStyle/>
          <a:p>
            <a:r>
              <a:rPr lang="en-US" dirty="0"/>
              <a:t>Why has there been progress in gender equality in some areas of life, but not others?</a:t>
            </a:r>
          </a:p>
          <a:p>
            <a:endParaRPr lang="en-US" sz="1000" dirty="0"/>
          </a:p>
          <a:p>
            <a:pPr lvl="1"/>
            <a:r>
              <a:rPr lang="en-US" dirty="0"/>
              <a:t>The continued devaluation of female activities and female-types jobs</a:t>
            </a:r>
          </a:p>
          <a:p>
            <a:pPr lvl="1"/>
            <a:r>
              <a:rPr lang="en-US" dirty="0"/>
              <a:t>Asymmetric incentives to cross gender barriers</a:t>
            </a:r>
          </a:p>
          <a:p>
            <a:pPr lvl="1"/>
            <a:r>
              <a:rPr lang="en-US" dirty="0"/>
              <a:t>The personal realm</a:t>
            </a:r>
          </a:p>
          <a:p>
            <a:pPr lvl="1"/>
            <a:r>
              <a:rPr lang="en-US" dirty="0"/>
              <a:t>Professional vs blue-collar gender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7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Gender Pay G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59" y="921633"/>
            <a:ext cx="7367081" cy="56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2529882" y="220474"/>
            <a:ext cx="65390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5000" b="1" dirty="0">
                <a:solidFill>
                  <a:schemeClr val="bg2">
                    <a:lumMod val="10000"/>
                  </a:schemeClr>
                </a:solidFill>
                <a:latin typeface="Corbel" charset="0"/>
                <a:ea typeface="Corbel" charset="0"/>
                <a:cs typeface="Corbel" charset="0"/>
              </a:rPr>
              <a:t>THE GENDER PAY GAP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01586" y="1698992"/>
            <a:ext cx="347303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500" i="1" dirty="0">
                <a:solidFill>
                  <a:srgbClr val="27810A"/>
                </a:solidFill>
                <a:latin typeface="Helvetica Neue Medium" charset="0"/>
              </a:rPr>
              <a:t>Women earn</a:t>
            </a:r>
          </a:p>
          <a:p>
            <a:pPr eaLnBrk="1" hangingPunct="1"/>
            <a:r>
              <a:rPr lang="en-US" altLang="x-none" sz="2500" i="1" dirty="0">
                <a:solidFill>
                  <a:srgbClr val="27810A"/>
                </a:solidFill>
                <a:latin typeface="Helvetica Neue Medium" charset="0"/>
              </a:rPr>
              <a:t>less than men</a:t>
            </a:r>
          </a:p>
          <a:p>
            <a:pPr eaLnBrk="1" hangingPunct="1"/>
            <a:r>
              <a:rPr lang="en-US" altLang="x-none" sz="2500" i="1" dirty="0">
                <a:solidFill>
                  <a:srgbClr val="27810A"/>
                </a:solidFill>
                <a:latin typeface="Helvetica Neue Medium" charset="0"/>
              </a:rPr>
              <a:t>in 439 or 446</a:t>
            </a:r>
          </a:p>
          <a:p>
            <a:pPr eaLnBrk="1" hangingPunct="1"/>
            <a:r>
              <a:rPr lang="en-US" altLang="x-none" sz="2500" i="1" dirty="0">
                <a:solidFill>
                  <a:srgbClr val="27810A"/>
                </a:solidFill>
                <a:latin typeface="Helvetica Neue Medium" charset="0"/>
              </a:rPr>
              <a:t>major U.S. occupations</a:t>
            </a:r>
          </a:p>
        </p:txBody>
      </p:sp>
      <p:sp>
        <p:nvSpPr>
          <p:cNvPr id="30728" name="TextBox 8"/>
          <p:cNvSpPr txBox="1">
            <a:spLocks noChangeArrowheads="1"/>
          </p:cNvSpPr>
          <p:nvPr/>
        </p:nvSpPr>
        <p:spPr bwMode="auto">
          <a:xfrm>
            <a:off x="8529130" y="6274714"/>
            <a:ext cx="29479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 i="1" dirty="0"/>
              <a:t>Source</a:t>
            </a:r>
            <a:r>
              <a:rPr lang="en-US" altLang="x-none" sz="1000" dirty="0"/>
              <a:t>: http://</a:t>
            </a:r>
            <a:r>
              <a:rPr lang="en-US" altLang="x-none" sz="1000" dirty="0" err="1"/>
              <a:t>graphics.wsj.com</a:t>
            </a:r>
            <a:r>
              <a:rPr lang="en-US" altLang="x-none" sz="1000" dirty="0"/>
              <a:t>/gender-pay-gap/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72253" y="2286000"/>
            <a:ext cx="1258888" cy="827088"/>
            <a:chOff x="3372253" y="2286000"/>
            <a:chExt cx="1258888" cy="827088"/>
          </a:xfrm>
        </p:grpSpPr>
        <p:sp>
          <p:nvSpPr>
            <p:cNvPr id="11" name="TextBox 3"/>
            <p:cNvSpPr txBox="1">
              <a:spLocks noChangeArrowheads="1"/>
            </p:cNvSpPr>
            <p:nvPr/>
          </p:nvSpPr>
          <p:spPr bwMode="auto">
            <a:xfrm>
              <a:off x="3677053" y="2286000"/>
              <a:ext cx="6175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Men</a:t>
              </a:r>
            </a:p>
          </p:txBody>
        </p:sp>
        <p:sp>
          <p:nvSpPr>
            <p:cNvPr id="12" name="TextBox 5"/>
            <p:cNvSpPr txBox="1">
              <a:spLocks noChangeArrowheads="1"/>
            </p:cNvSpPr>
            <p:nvPr/>
          </p:nvSpPr>
          <p:spPr bwMode="auto">
            <a:xfrm>
              <a:off x="3677053" y="2743200"/>
              <a:ext cx="9540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Women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372253" y="2362200"/>
              <a:ext cx="152400" cy="152400"/>
            </a:xfrm>
            <a:prstGeom prst="ellipse">
              <a:avLst/>
            </a:prstGeom>
            <a:solidFill>
              <a:srgbClr val="78D0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372253" y="2819400"/>
              <a:ext cx="152400" cy="152400"/>
            </a:xfrm>
            <a:prstGeom prst="ellipse">
              <a:avLst/>
            </a:prstGeom>
            <a:solidFill>
              <a:srgbClr val="C217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56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nder Pay G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59" y="921633"/>
            <a:ext cx="7367081" cy="56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72253" y="2286000"/>
            <a:ext cx="1258888" cy="827088"/>
            <a:chOff x="3372253" y="2286000"/>
            <a:chExt cx="1258888" cy="827088"/>
          </a:xfrm>
        </p:grpSpPr>
        <p:sp>
          <p:nvSpPr>
            <p:cNvPr id="32771" name="TextBox 3"/>
            <p:cNvSpPr txBox="1">
              <a:spLocks noChangeArrowheads="1"/>
            </p:cNvSpPr>
            <p:nvPr/>
          </p:nvSpPr>
          <p:spPr bwMode="auto">
            <a:xfrm>
              <a:off x="3677053" y="2286000"/>
              <a:ext cx="6175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Men</a:t>
              </a:r>
            </a:p>
          </p:txBody>
        </p:sp>
        <p:sp>
          <p:nvSpPr>
            <p:cNvPr id="32772" name="TextBox 5"/>
            <p:cNvSpPr txBox="1">
              <a:spLocks noChangeArrowheads="1"/>
            </p:cNvSpPr>
            <p:nvPr/>
          </p:nvSpPr>
          <p:spPr bwMode="auto">
            <a:xfrm>
              <a:off x="3677053" y="2743200"/>
              <a:ext cx="9540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Women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3372253" y="2362200"/>
              <a:ext cx="152400" cy="152400"/>
            </a:xfrm>
            <a:prstGeom prst="ellipse">
              <a:avLst/>
            </a:prstGeom>
            <a:solidFill>
              <a:srgbClr val="78D0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72253" y="2819400"/>
              <a:ext cx="152400" cy="152400"/>
            </a:xfrm>
            <a:prstGeom prst="ellipse">
              <a:avLst/>
            </a:prstGeom>
            <a:solidFill>
              <a:srgbClr val="C217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2775" name="TextBox 6"/>
          <p:cNvSpPr txBox="1">
            <a:spLocks noChangeArrowheads="1"/>
          </p:cNvSpPr>
          <p:nvPr/>
        </p:nvSpPr>
        <p:spPr bwMode="auto">
          <a:xfrm>
            <a:off x="5411518" y="2189163"/>
            <a:ext cx="35718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i="1" dirty="0">
                <a:solidFill>
                  <a:srgbClr val="27810A"/>
                </a:solidFill>
                <a:latin typeface="Helvetica Neue Medium" charset="0"/>
              </a:rPr>
              <a:t>Physicians &amp; Surgeons</a:t>
            </a:r>
          </a:p>
          <a:p>
            <a:pPr eaLnBrk="1" hangingPunct="1"/>
            <a:r>
              <a:rPr lang="en-US" altLang="x-none" sz="1800" i="1" dirty="0">
                <a:latin typeface="Helvetica Neue Medium" charset="0"/>
              </a:rPr>
              <a:t>Median Male Wage: </a:t>
            </a:r>
            <a:r>
              <a:rPr lang="en-US" altLang="x-none" sz="1800" i="1" dirty="0">
                <a:solidFill>
                  <a:srgbClr val="78D0FA"/>
                </a:solidFill>
                <a:latin typeface="Helvetica Neue Medium" charset="0"/>
              </a:rPr>
              <a:t>$209,596</a:t>
            </a:r>
          </a:p>
          <a:p>
            <a:pPr eaLnBrk="1" hangingPunct="1"/>
            <a:r>
              <a:rPr lang="en-US" altLang="x-none" sz="1800" i="1" dirty="0">
                <a:latin typeface="Helvetica Neue Medium" charset="0"/>
              </a:rPr>
              <a:t>Median Female Wage: </a:t>
            </a:r>
            <a:r>
              <a:rPr lang="en-US" altLang="x-none" sz="1800" i="1" dirty="0">
                <a:solidFill>
                  <a:srgbClr val="C21765"/>
                </a:solidFill>
                <a:latin typeface="Helvetica Neue Medium" charset="0"/>
              </a:rPr>
              <a:t>$135,169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04698" y="1061906"/>
            <a:ext cx="984825" cy="1409038"/>
          </a:xfrm>
          <a:prstGeom prst="straightConnector1">
            <a:avLst/>
          </a:prstGeom>
          <a:ln>
            <a:solidFill>
              <a:srgbClr val="78D0F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929418" y="2705100"/>
            <a:ext cx="514080" cy="76200"/>
          </a:xfrm>
          <a:prstGeom prst="straightConnector1">
            <a:avLst/>
          </a:prstGeom>
          <a:ln>
            <a:solidFill>
              <a:srgbClr val="C2176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8529130" y="6274714"/>
            <a:ext cx="29479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 i="1" dirty="0"/>
              <a:t>Source</a:t>
            </a:r>
            <a:r>
              <a:rPr lang="en-US" altLang="x-none" sz="1000" dirty="0"/>
              <a:t>: http://</a:t>
            </a:r>
            <a:r>
              <a:rPr lang="en-US" altLang="x-none" sz="1000" dirty="0" err="1"/>
              <a:t>graphics.wsj.com</a:t>
            </a:r>
            <a:r>
              <a:rPr lang="en-US" altLang="x-none" sz="1000" dirty="0"/>
              <a:t>/gender-pay-gap/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2542562" y="184606"/>
            <a:ext cx="65390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5000" b="1" dirty="0">
                <a:solidFill>
                  <a:schemeClr val="bg2">
                    <a:lumMod val="10000"/>
                  </a:schemeClr>
                </a:solidFill>
                <a:latin typeface="Corbel" charset="0"/>
                <a:ea typeface="Corbel" charset="0"/>
                <a:cs typeface="Corbel" charset="0"/>
              </a:rPr>
              <a:t>THE GENDER PAY GAP</a:t>
            </a:r>
          </a:p>
        </p:txBody>
      </p:sp>
    </p:spTree>
    <p:extLst>
      <p:ext uri="{BB962C8B-B14F-4D97-AF65-F5344CB8AC3E}">
        <p14:creationId xmlns:p14="http://schemas.microsoft.com/office/powerpoint/2010/main" val="2146558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nder Pay G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59" y="921633"/>
            <a:ext cx="7367081" cy="56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72253" y="2286000"/>
            <a:ext cx="1258888" cy="827088"/>
            <a:chOff x="3372253" y="2286000"/>
            <a:chExt cx="1258888" cy="827088"/>
          </a:xfrm>
        </p:grpSpPr>
        <p:sp>
          <p:nvSpPr>
            <p:cNvPr id="32771" name="TextBox 3"/>
            <p:cNvSpPr txBox="1">
              <a:spLocks noChangeArrowheads="1"/>
            </p:cNvSpPr>
            <p:nvPr/>
          </p:nvSpPr>
          <p:spPr bwMode="auto">
            <a:xfrm>
              <a:off x="3677053" y="2286000"/>
              <a:ext cx="6175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Men</a:t>
              </a:r>
            </a:p>
          </p:txBody>
        </p:sp>
        <p:sp>
          <p:nvSpPr>
            <p:cNvPr id="32772" name="TextBox 5"/>
            <p:cNvSpPr txBox="1">
              <a:spLocks noChangeArrowheads="1"/>
            </p:cNvSpPr>
            <p:nvPr/>
          </p:nvSpPr>
          <p:spPr bwMode="auto">
            <a:xfrm>
              <a:off x="3677053" y="2743200"/>
              <a:ext cx="9540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Women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3372253" y="2362200"/>
              <a:ext cx="152400" cy="152400"/>
            </a:xfrm>
            <a:prstGeom prst="ellipse">
              <a:avLst/>
            </a:prstGeom>
            <a:solidFill>
              <a:srgbClr val="78D0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72253" y="2819400"/>
              <a:ext cx="152400" cy="152400"/>
            </a:xfrm>
            <a:prstGeom prst="ellipse">
              <a:avLst/>
            </a:prstGeom>
            <a:solidFill>
              <a:srgbClr val="C217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2775" name="TextBox 6"/>
          <p:cNvSpPr txBox="1">
            <a:spLocks noChangeArrowheads="1"/>
          </p:cNvSpPr>
          <p:nvPr/>
        </p:nvSpPr>
        <p:spPr bwMode="auto">
          <a:xfrm>
            <a:off x="5411518" y="2189163"/>
            <a:ext cx="35703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i="1" dirty="0">
                <a:solidFill>
                  <a:srgbClr val="27810A"/>
                </a:solidFill>
                <a:latin typeface="Helvetica Neue Medium" charset="0"/>
              </a:rPr>
              <a:t>Lawyers</a:t>
            </a:r>
          </a:p>
          <a:p>
            <a:pPr eaLnBrk="1" hangingPunct="1"/>
            <a:r>
              <a:rPr lang="en-US" altLang="x-none" sz="1800" i="1" dirty="0">
                <a:latin typeface="Helvetica Neue Medium" charset="0"/>
              </a:rPr>
              <a:t>Median Male Wage: </a:t>
            </a:r>
            <a:r>
              <a:rPr lang="en-US" altLang="x-none" sz="1800" i="1" dirty="0">
                <a:solidFill>
                  <a:srgbClr val="78D0FA"/>
                </a:solidFill>
                <a:latin typeface="Helvetica Neue Medium" charset="0"/>
              </a:rPr>
              <a:t>$131,238</a:t>
            </a:r>
          </a:p>
          <a:p>
            <a:pPr eaLnBrk="1" hangingPunct="1"/>
            <a:r>
              <a:rPr lang="en-US" altLang="x-none" sz="1800" i="1" dirty="0">
                <a:latin typeface="Helvetica Neue Medium" charset="0"/>
              </a:rPr>
              <a:t>Median Female Wage: </a:t>
            </a:r>
            <a:r>
              <a:rPr lang="en-US" altLang="x-none" sz="1800" i="1" dirty="0">
                <a:solidFill>
                  <a:srgbClr val="C21765"/>
                </a:solidFill>
                <a:latin typeface="Helvetica Neue Medium" charset="0"/>
              </a:rPr>
              <a:t>$103,119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711938" y="2626942"/>
            <a:ext cx="646071" cy="500142"/>
          </a:xfrm>
          <a:prstGeom prst="straightConnector1">
            <a:avLst/>
          </a:prstGeom>
          <a:ln>
            <a:solidFill>
              <a:srgbClr val="78D0F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234464" y="3127084"/>
            <a:ext cx="1143000" cy="861256"/>
          </a:xfrm>
          <a:prstGeom prst="straightConnector1">
            <a:avLst/>
          </a:prstGeom>
          <a:ln>
            <a:solidFill>
              <a:srgbClr val="C2176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8529130" y="6274714"/>
            <a:ext cx="29479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 i="1" dirty="0"/>
              <a:t>Source</a:t>
            </a:r>
            <a:r>
              <a:rPr lang="en-US" altLang="x-none" sz="1000" dirty="0"/>
              <a:t>: http://</a:t>
            </a:r>
            <a:r>
              <a:rPr lang="en-US" altLang="x-none" sz="1000" dirty="0" err="1"/>
              <a:t>graphics.wsj.com</a:t>
            </a:r>
            <a:r>
              <a:rPr lang="en-US" altLang="x-none" sz="1000" dirty="0"/>
              <a:t>/gender-pay-gap/</a:t>
            </a:r>
          </a:p>
        </p:txBody>
      </p:sp>
      <p:sp>
        <p:nvSpPr>
          <p:cNvPr id="19" name="TextBox 2"/>
          <p:cNvSpPr txBox="1">
            <a:spLocks noChangeArrowheads="1"/>
          </p:cNvSpPr>
          <p:nvPr/>
        </p:nvSpPr>
        <p:spPr bwMode="auto">
          <a:xfrm>
            <a:off x="2674082" y="102139"/>
            <a:ext cx="65390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5000" b="1" dirty="0">
                <a:solidFill>
                  <a:schemeClr val="bg2">
                    <a:lumMod val="10000"/>
                  </a:schemeClr>
                </a:solidFill>
                <a:latin typeface="Corbel" charset="0"/>
                <a:ea typeface="Corbel" charset="0"/>
                <a:cs typeface="Corbel" charset="0"/>
              </a:rPr>
              <a:t>THE GENDER PAY GAP</a:t>
            </a:r>
          </a:p>
        </p:txBody>
      </p:sp>
    </p:spTree>
    <p:extLst>
      <p:ext uri="{BB962C8B-B14F-4D97-AF65-F5344CB8AC3E}">
        <p14:creationId xmlns:p14="http://schemas.microsoft.com/office/powerpoint/2010/main" val="190346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nder Pay G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59" y="921633"/>
            <a:ext cx="7367081" cy="56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72253" y="2286000"/>
            <a:ext cx="1258888" cy="827088"/>
            <a:chOff x="3372253" y="2286000"/>
            <a:chExt cx="1258888" cy="827088"/>
          </a:xfrm>
        </p:grpSpPr>
        <p:sp>
          <p:nvSpPr>
            <p:cNvPr id="32771" name="TextBox 3"/>
            <p:cNvSpPr txBox="1">
              <a:spLocks noChangeArrowheads="1"/>
            </p:cNvSpPr>
            <p:nvPr/>
          </p:nvSpPr>
          <p:spPr bwMode="auto">
            <a:xfrm>
              <a:off x="3677053" y="2286000"/>
              <a:ext cx="6175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Men</a:t>
              </a:r>
            </a:p>
          </p:txBody>
        </p:sp>
        <p:sp>
          <p:nvSpPr>
            <p:cNvPr id="32772" name="TextBox 5"/>
            <p:cNvSpPr txBox="1">
              <a:spLocks noChangeArrowheads="1"/>
            </p:cNvSpPr>
            <p:nvPr/>
          </p:nvSpPr>
          <p:spPr bwMode="auto">
            <a:xfrm>
              <a:off x="3677053" y="2743200"/>
              <a:ext cx="9540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Women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3372253" y="2362200"/>
              <a:ext cx="152400" cy="152400"/>
            </a:xfrm>
            <a:prstGeom prst="ellipse">
              <a:avLst/>
            </a:prstGeom>
            <a:solidFill>
              <a:srgbClr val="78D0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72253" y="2819400"/>
              <a:ext cx="152400" cy="152400"/>
            </a:xfrm>
            <a:prstGeom prst="ellipse">
              <a:avLst/>
            </a:prstGeom>
            <a:solidFill>
              <a:srgbClr val="C217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2775" name="TextBox 6"/>
          <p:cNvSpPr txBox="1">
            <a:spLocks noChangeArrowheads="1"/>
          </p:cNvSpPr>
          <p:nvPr/>
        </p:nvSpPr>
        <p:spPr bwMode="auto">
          <a:xfrm>
            <a:off x="5411518" y="2189163"/>
            <a:ext cx="344209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i="1" dirty="0">
                <a:solidFill>
                  <a:srgbClr val="27810A"/>
                </a:solidFill>
                <a:latin typeface="Helvetica Neue Medium" charset="0"/>
              </a:rPr>
              <a:t>Chief Executive Officers</a:t>
            </a:r>
          </a:p>
          <a:p>
            <a:pPr eaLnBrk="1" hangingPunct="1"/>
            <a:r>
              <a:rPr lang="en-US" altLang="x-none" sz="1800" i="1" dirty="0">
                <a:latin typeface="Helvetica Neue Medium" charset="0"/>
              </a:rPr>
              <a:t>Median Male Wage: </a:t>
            </a:r>
            <a:r>
              <a:rPr lang="en-US" altLang="x-none" sz="1800" i="1" dirty="0">
                <a:solidFill>
                  <a:srgbClr val="78D0FA"/>
                </a:solidFill>
                <a:latin typeface="Helvetica Neue Medium" charset="0"/>
              </a:rPr>
              <a:t>$129,285</a:t>
            </a:r>
          </a:p>
          <a:p>
            <a:pPr eaLnBrk="1" hangingPunct="1"/>
            <a:r>
              <a:rPr lang="en-US" altLang="x-none" sz="1800" i="1" dirty="0">
                <a:latin typeface="Helvetica Neue Medium" charset="0"/>
              </a:rPr>
              <a:t>Median Female Wage: </a:t>
            </a:r>
            <a:r>
              <a:rPr lang="en-US" altLang="x-none" sz="1800" i="1" dirty="0">
                <a:solidFill>
                  <a:srgbClr val="C21765"/>
                </a:solidFill>
                <a:latin typeface="Helvetica Neue Medium" charset="0"/>
              </a:rPr>
              <a:t>$97,947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655417" y="2723785"/>
            <a:ext cx="646071" cy="500142"/>
          </a:xfrm>
          <a:prstGeom prst="straightConnector1">
            <a:avLst/>
          </a:prstGeom>
          <a:ln>
            <a:solidFill>
              <a:srgbClr val="78D0F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262659" y="3238518"/>
            <a:ext cx="1143000" cy="861256"/>
          </a:xfrm>
          <a:prstGeom prst="straightConnector1">
            <a:avLst/>
          </a:prstGeom>
          <a:ln>
            <a:solidFill>
              <a:srgbClr val="C2176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8529130" y="6274714"/>
            <a:ext cx="29479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 i="1" dirty="0"/>
              <a:t>Source</a:t>
            </a:r>
            <a:r>
              <a:rPr lang="en-US" altLang="x-none" sz="1000" dirty="0"/>
              <a:t>: http://</a:t>
            </a:r>
            <a:r>
              <a:rPr lang="en-US" altLang="x-none" sz="1000" dirty="0" err="1"/>
              <a:t>graphics.wsj.com</a:t>
            </a:r>
            <a:r>
              <a:rPr lang="en-US" altLang="x-none" sz="1000" dirty="0"/>
              <a:t>/gender-pay-gap/</a:t>
            </a:r>
          </a:p>
        </p:txBody>
      </p:sp>
      <p:sp>
        <p:nvSpPr>
          <p:cNvPr id="17" name="TextBox 2"/>
          <p:cNvSpPr txBox="1">
            <a:spLocks noChangeArrowheads="1"/>
          </p:cNvSpPr>
          <p:nvPr/>
        </p:nvSpPr>
        <p:spPr bwMode="auto">
          <a:xfrm>
            <a:off x="2674082" y="244435"/>
            <a:ext cx="65390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5000" b="1" dirty="0">
                <a:solidFill>
                  <a:schemeClr val="bg2">
                    <a:lumMod val="10000"/>
                  </a:schemeClr>
                </a:solidFill>
                <a:latin typeface="Corbel" charset="0"/>
                <a:ea typeface="Corbel" charset="0"/>
                <a:cs typeface="Corbel" charset="0"/>
              </a:rPr>
              <a:t>THE GENDER PAY GAP</a:t>
            </a:r>
          </a:p>
        </p:txBody>
      </p:sp>
    </p:spTree>
    <p:extLst>
      <p:ext uri="{BB962C8B-B14F-4D97-AF65-F5344CB8AC3E}">
        <p14:creationId xmlns:p14="http://schemas.microsoft.com/office/powerpoint/2010/main" val="762768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nder Pay G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59" y="921633"/>
            <a:ext cx="7367081" cy="56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72253" y="2286000"/>
            <a:ext cx="1258888" cy="827088"/>
            <a:chOff x="3372253" y="2286000"/>
            <a:chExt cx="1258888" cy="827088"/>
          </a:xfrm>
        </p:grpSpPr>
        <p:sp>
          <p:nvSpPr>
            <p:cNvPr id="32771" name="TextBox 3"/>
            <p:cNvSpPr txBox="1">
              <a:spLocks noChangeArrowheads="1"/>
            </p:cNvSpPr>
            <p:nvPr/>
          </p:nvSpPr>
          <p:spPr bwMode="auto">
            <a:xfrm>
              <a:off x="3677053" y="2286000"/>
              <a:ext cx="6175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Men</a:t>
              </a:r>
            </a:p>
          </p:txBody>
        </p:sp>
        <p:sp>
          <p:nvSpPr>
            <p:cNvPr id="32772" name="TextBox 5"/>
            <p:cNvSpPr txBox="1">
              <a:spLocks noChangeArrowheads="1"/>
            </p:cNvSpPr>
            <p:nvPr/>
          </p:nvSpPr>
          <p:spPr bwMode="auto">
            <a:xfrm>
              <a:off x="3677053" y="2743200"/>
              <a:ext cx="9540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Helvetica Neue Light" charset="0"/>
                </a:rPr>
                <a:t>Women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3372253" y="2362200"/>
              <a:ext cx="152400" cy="152400"/>
            </a:xfrm>
            <a:prstGeom prst="ellipse">
              <a:avLst/>
            </a:prstGeom>
            <a:solidFill>
              <a:srgbClr val="78D0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72253" y="2819400"/>
              <a:ext cx="152400" cy="152400"/>
            </a:xfrm>
            <a:prstGeom prst="ellipse">
              <a:avLst/>
            </a:prstGeom>
            <a:solidFill>
              <a:srgbClr val="C217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2775" name="TextBox 6"/>
          <p:cNvSpPr txBox="1">
            <a:spLocks noChangeArrowheads="1"/>
          </p:cNvSpPr>
          <p:nvPr/>
        </p:nvSpPr>
        <p:spPr bwMode="auto">
          <a:xfrm>
            <a:off x="5411518" y="2189163"/>
            <a:ext cx="344209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i="1" dirty="0">
                <a:solidFill>
                  <a:srgbClr val="27810A"/>
                </a:solidFill>
                <a:latin typeface="Helvetica Neue Medium" charset="0"/>
              </a:rPr>
              <a:t>Maids and Housekeepers</a:t>
            </a:r>
          </a:p>
          <a:p>
            <a:pPr eaLnBrk="1" hangingPunct="1"/>
            <a:r>
              <a:rPr lang="en-US" altLang="x-none" sz="1800" i="1" dirty="0">
                <a:latin typeface="Helvetica Neue Medium" charset="0"/>
              </a:rPr>
              <a:t>Median Male Wage: </a:t>
            </a:r>
            <a:r>
              <a:rPr lang="en-US" altLang="x-none" sz="1800" i="1" dirty="0">
                <a:solidFill>
                  <a:srgbClr val="78D0FA"/>
                </a:solidFill>
                <a:latin typeface="Helvetica Neue Medium" charset="0"/>
              </a:rPr>
              <a:t>$24,843</a:t>
            </a:r>
          </a:p>
          <a:p>
            <a:pPr eaLnBrk="1" hangingPunct="1"/>
            <a:r>
              <a:rPr lang="en-US" altLang="x-none" sz="1800" i="1" dirty="0">
                <a:latin typeface="Helvetica Neue Medium" charset="0"/>
              </a:rPr>
              <a:t>Median Female Wage: </a:t>
            </a:r>
            <a:r>
              <a:rPr lang="en-US" altLang="x-none" sz="1800" i="1" dirty="0">
                <a:solidFill>
                  <a:srgbClr val="C21765"/>
                </a:solidFill>
                <a:latin typeface="Helvetica Neue Medium" charset="0"/>
              </a:rPr>
              <a:t>$20,016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372253" y="3014067"/>
            <a:ext cx="4419600" cy="2895600"/>
          </a:xfrm>
          <a:prstGeom prst="straightConnector1">
            <a:avLst/>
          </a:prstGeom>
          <a:ln>
            <a:solidFill>
              <a:srgbClr val="78D0F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370635" y="3124200"/>
            <a:ext cx="5410200" cy="3200400"/>
          </a:xfrm>
          <a:prstGeom prst="straightConnector1">
            <a:avLst/>
          </a:prstGeom>
          <a:ln>
            <a:solidFill>
              <a:srgbClr val="C2176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8529130" y="6274714"/>
            <a:ext cx="29479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 i="1" dirty="0"/>
              <a:t>Source</a:t>
            </a:r>
            <a:r>
              <a:rPr lang="en-US" altLang="x-none" sz="1000" dirty="0"/>
              <a:t>: http://</a:t>
            </a:r>
            <a:r>
              <a:rPr lang="en-US" altLang="x-none" sz="1000" dirty="0" err="1"/>
              <a:t>graphics.wsj.com</a:t>
            </a:r>
            <a:r>
              <a:rPr lang="en-US" altLang="x-none" sz="1000" dirty="0"/>
              <a:t>/gender-pay-gap/</a:t>
            </a:r>
          </a:p>
        </p:txBody>
      </p:sp>
      <p:sp>
        <p:nvSpPr>
          <p:cNvPr id="19" name="TextBox 2"/>
          <p:cNvSpPr txBox="1">
            <a:spLocks noChangeArrowheads="1"/>
          </p:cNvSpPr>
          <p:nvPr/>
        </p:nvSpPr>
        <p:spPr bwMode="auto">
          <a:xfrm>
            <a:off x="2674082" y="158756"/>
            <a:ext cx="65390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5000" b="1" dirty="0">
                <a:solidFill>
                  <a:schemeClr val="bg2">
                    <a:lumMod val="10000"/>
                  </a:schemeClr>
                </a:solidFill>
                <a:latin typeface="Corbel" charset="0"/>
                <a:ea typeface="Corbel" charset="0"/>
                <a:cs typeface="Corbel" charset="0"/>
              </a:rPr>
              <a:t>THE GENDER PAY GAP</a:t>
            </a:r>
          </a:p>
        </p:txBody>
      </p:sp>
    </p:spTree>
    <p:extLst>
      <p:ext uri="{BB962C8B-B14F-4D97-AF65-F5344CB8AC3E}">
        <p14:creationId xmlns:p14="http://schemas.microsoft.com/office/powerpoint/2010/main" val="175031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704466"/>
              </p:ext>
            </p:extLst>
          </p:nvPr>
        </p:nvGraphicFramePr>
        <p:xfrm>
          <a:off x="730623" y="847163"/>
          <a:ext cx="4876799" cy="4854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183776" y="6089285"/>
            <a:ext cx="7965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http://www.pewresearch.org/fact-tank/2017/12/05/how-do-your-views-on-gender-compare-with-those-of-other-americans/?utm_content=buffer915d1&amp;utm_medium=social&amp;utm_source=twitter.com&amp;utm_campaign=buffer</a:t>
            </a:r>
          </a:p>
        </p:txBody>
      </p:sp>
    </p:spTree>
    <p:extLst>
      <p:ext uri="{BB962C8B-B14F-4D97-AF65-F5344CB8AC3E}">
        <p14:creationId xmlns:p14="http://schemas.microsoft.com/office/powerpoint/2010/main" val="271452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029753"/>
              </p:ext>
            </p:extLst>
          </p:nvPr>
        </p:nvGraphicFramePr>
        <p:xfrm>
          <a:off x="6460333" y="921298"/>
          <a:ext cx="4747064" cy="501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5990076"/>
              </p:ext>
            </p:extLst>
          </p:nvPr>
        </p:nvGraphicFramePr>
        <p:xfrm>
          <a:off x="574539" y="921298"/>
          <a:ext cx="4861035" cy="501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/>
          <p:cNvSpPr/>
          <p:nvPr/>
        </p:nvSpPr>
        <p:spPr>
          <a:xfrm>
            <a:off x="183776" y="6089285"/>
            <a:ext cx="7965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http://www.pewresearch.org/fact-tank/2017/12/05/how-do-your-views-on-gender-compare-with-those-of-other-americans/?utm_content=buffer915d1&amp;utm_medium=social&amp;utm_source=twitter.com&amp;utm_campaign=buffer</a:t>
            </a:r>
          </a:p>
        </p:txBody>
      </p:sp>
    </p:spTree>
    <p:extLst>
      <p:ext uri="{BB962C8B-B14F-4D97-AF65-F5344CB8AC3E}">
        <p14:creationId xmlns:p14="http://schemas.microsoft.com/office/powerpoint/2010/main" val="264693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351" y="401112"/>
            <a:ext cx="9875520" cy="1356360"/>
          </a:xfrm>
        </p:spPr>
        <p:txBody>
          <a:bodyPr>
            <a:normAutofit/>
          </a:bodyPr>
          <a:lstStyle/>
          <a:p>
            <a:r>
              <a:rPr lang="en-US" dirty="0"/>
              <a:t>SEX AND GENDER:</a:t>
            </a:r>
            <a:br>
              <a:rPr lang="en-US" dirty="0"/>
            </a:br>
            <a:r>
              <a:rPr lang="en-US" dirty="0"/>
              <a:t>THE SAME OR DIFFERENT?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26" y="1757472"/>
            <a:ext cx="2919887" cy="447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SEX AND GENDER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574" y="1600199"/>
            <a:ext cx="10833808" cy="48144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SEX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: (socially agreed-upon) biological differences that distinguish males from females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(e.g., penis and vagina)</a:t>
            </a:r>
          </a:p>
          <a:p>
            <a:r>
              <a:rPr lang="en-US" b="1" dirty="0">
                <a:solidFill>
                  <a:srgbClr val="FF0000"/>
                </a:solidFill>
              </a:rPr>
              <a:t>GENDER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: set of social arrangements and expectations that are built around normative sex categories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(e.g., views on what is “masculine” and “feminine”)</a:t>
            </a:r>
          </a:p>
          <a:p>
            <a:pPr marL="4572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Sex </a:t>
            </a:r>
            <a:r>
              <a:rPr lang="en-US" sz="5000" b="1" dirty="0">
                <a:solidFill>
                  <a:schemeClr val="bg2">
                    <a:lumMod val="10000"/>
                  </a:schemeClr>
                </a:solidFill>
              </a:rPr>
              <a:t>≠</a:t>
            </a:r>
            <a:r>
              <a:rPr lang="en-US" b="1" dirty="0">
                <a:solidFill>
                  <a:srgbClr val="FF0000"/>
                </a:solidFill>
              </a:rPr>
              <a:t> Gender</a:t>
            </a:r>
          </a:p>
          <a:p>
            <a:pPr marL="45720" indent="0" algn="ctr">
              <a:buNone/>
            </a:pPr>
            <a:r>
              <a:rPr lang="en-US" b="1" dirty="0"/>
              <a:t>All sociologists agree that gender is socially constructed, but gender scholars usually add that so is sex.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13E1-602E-4135-A123-52EA6DF0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Why is sex also socially determined? –Thomas </a:t>
            </a:r>
            <a:r>
              <a:rPr lang="en-US" dirty="0" err="1"/>
              <a:t>Laqueur</a:t>
            </a:r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189903C-048C-4DCA-973D-7AA1AF79C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" r="1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F7A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3286A-8885-496A-A1A1-31623C52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FBA196-6C0F-4286-903A-815B5C268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198913"/>
            <a:ext cx="6388370" cy="3978049"/>
          </a:xfrm>
        </p:spPr>
        <p:txBody>
          <a:bodyPr/>
          <a:lstStyle/>
          <a:p>
            <a:r>
              <a:rPr lang="en-US" dirty="0"/>
              <a:t>Ideology determines the evidence we see from anatomy. </a:t>
            </a:r>
          </a:p>
          <a:p>
            <a:r>
              <a:rPr lang="en-US" dirty="0"/>
              <a:t>One-sex versus two-sex models.</a:t>
            </a:r>
          </a:p>
        </p:txBody>
      </p:sp>
    </p:spTree>
    <p:extLst>
      <p:ext uri="{BB962C8B-B14F-4D97-AF65-F5344CB8AC3E}">
        <p14:creationId xmlns:p14="http://schemas.microsoft.com/office/powerpoint/2010/main" val="123800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18" y="243840"/>
            <a:ext cx="11459882" cy="1356360"/>
          </a:xfrm>
        </p:spPr>
        <p:txBody>
          <a:bodyPr>
            <a:normAutofit/>
          </a:bodyPr>
          <a:lstStyle/>
          <a:p>
            <a:r>
              <a:rPr lang="en-US" dirty="0"/>
              <a:t>THE SOCIAL CONSTRUCTION OF GENDER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574" y="1524000"/>
            <a:ext cx="10579509" cy="4493341"/>
          </a:xfrm>
        </p:spPr>
        <p:txBody>
          <a:bodyPr>
            <a:normAutofit/>
          </a:bodyPr>
          <a:lstStyle/>
          <a:p>
            <a:r>
              <a:rPr lang="en-US" b="1" dirty="0"/>
              <a:t>Gender Roles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Sets of behavioral norms assumed to accompany one’s status as male or female</a:t>
            </a:r>
          </a:p>
          <a:p>
            <a:pPr lvl="2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E.g., men: strong; women: sensitive</a:t>
            </a:r>
            <a:endParaRPr lang="en-US" dirty="0"/>
          </a:p>
          <a:p>
            <a:r>
              <a:rPr lang="en-US" b="1" dirty="0"/>
              <a:t>Gender Role Socialization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Learning of male- and female-typed roles and practices via agents of socialization (e.g. family, schooling and the media)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41" y="5126856"/>
            <a:ext cx="1658332" cy="1281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457" t="10150" r="8135" b="12539"/>
          <a:stretch/>
        </p:blipFill>
        <p:spPr>
          <a:xfrm>
            <a:off x="8262471" y="5124824"/>
            <a:ext cx="14194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2" y="211669"/>
            <a:ext cx="11747409" cy="642221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Grandma A: </a:t>
            </a:r>
            <a:r>
              <a:rPr lang="en-US" sz="2800" dirty="0"/>
              <a:t>There he is—our first grandchild, and a boy</a:t>
            </a:r>
          </a:p>
          <a:p>
            <a:r>
              <a:rPr lang="en-US" sz="2800" dirty="0">
                <a:solidFill>
                  <a:srgbClr val="00B050"/>
                </a:solidFill>
              </a:rPr>
              <a:t>Grandpa A: </a:t>
            </a:r>
            <a:r>
              <a:rPr lang="en-US" sz="2800" dirty="0"/>
              <a:t>Hey, isn’t he a hefty little fellow? Look at that fist he’s making. He’s going to be a regular little fighter, that guy is. At-a-boy.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Grandma A: </a:t>
            </a:r>
            <a:r>
              <a:rPr lang="en-US" sz="2800" dirty="0"/>
              <a:t>I think he looks like you. He has your strong chin. Oh, look, he’s starting to cry.</a:t>
            </a:r>
          </a:p>
          <a:p>
            <a:r>
              <a:rPr lang="en-US" sz="2800" dirty="0">
                <a:solidFill>
                  <a:srgbClr val="00B050"/>
                </a:solidFill>
              </a:rPr>
              <a:t>Grandpa A: </a:t>
            </a:r>
            <a:r>
              <a:rPr lang="en-US" sz="2800" dirty="0"/>
              <a:t>Yeah—just listen to that set of lungs. He’s going to be some boy.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Grandma A: </a:t>
            </a:r>
            <a:r>
              <a:rPr lang="en-US" sz="2800" dirty="0"/>
              <a:t>Poor thing—he’s still crying.</a:t>
            </a:r>
          </a:p>
          <a:p>
            <a:r>
              <a:rPr lang="en-US" sz="2800" dirty="0">
                <a:solidFill>
                  <a:srgbClr val="00B050"/>
                </a:solidFill>
              </a:rPr>
              <a:t>Grandpa A: </a:t>
            </a:r>
            <a:r>
              <a:rPr lang="en-US" sz="2800" dirty="0"/>
              <a:t>It’s okay. It’s good for him. He’s exercising and it will develop his lungs.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Grandma A</a:t>
            </a:r>
            <a:r>
              <a:rPr lang="en-US" sz="2800" dirty="0">
                <a:solidFill>
                  <a:srgbClr val="00B050"/>
                </a:solidFill>
              </a:rPr>
              <a:t>: </a:t>
            </a:r>
            <a:r>
              <a:rPr lang="en-US" sz="2800" dirty="0"/>
              <a:t>Let’s go and congratulate the parents. I know they’re thrilled about little Fred. They wanted a boy first.</a:t>
            </a:r>
          </a:p>
          <a:p>
            <a:r>
              <a:rPr lang="en-US" sz="2800" dirty="0">
                <a:solidFill>
                  <a:srgbClr val="008000"/>
                </a:solidFill>
              </a:rPr>
              <a:t>Grandpa A: </a:t>
            </a:r>
            <a:r>
              <a:rPr lang="en-US" sz="2800" dirty="0"/>
              <a:t>Yeah, and they were sure it would be a boy too, with all that kicking and thumping going on even before he got here.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04943" y="6447379"/>
            <a:ext cx="4267318" cy="373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Walum</a:t>
            </a:r>
            <a:r>
              <a:rPr lang="en-US" dirty="0"/>
              <a:t>, 1977 in Giddens et al., 2000 </a:t>
            </a:r>
          </a:p>
        </p:txBody>
      </p:sp>
    </p:spTree>
    <p:extLst>
      <p:ext uri="{BB962C8B-B14F-4D97-AF65-F5344CB8AC3E}">
        <p14:creationId xmlns:p14="http://schemas.microsoft.com/office/powerpoint/2010/main" val="5170654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80513aa2-7817-435d-a7ce-9c292180a41c"/>
  <p:tag name="MEDIACAPTIONSPROMPT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4546</Words>
  <Application>Microsoft Office PowerPoint</Application>
  <PresentationFormat>Widescreen</PresentationFormat>
  <Paragraphs>486</Paragraphs>
  <Slides>29</Slides>
  <Notes>26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Helvetica Neue Light</vt:lpstr>
      <vt:lpstr>Helvetica Neue Medium</vt:lpstr>
      <vt:lpstr>Arial</vt:lpstr>
      <vt:lpstr>Calibri</vt:lpstr>
      <vt:lpstr>Calibri Light</vt:lpstr>
      <vt:lpstr>Corbel</vt:lpstr>
      <vt:lpstr>Office Theme</vt:lpstr>
      <vt:lpstr>TODAY’S LECTURE OUTLINE</vt:lpstr>
      <vt:lpstr>PowerPoint Presentation</vt:lpstr>
      <vt:lpstr>PowerPoint Presentation</vt:lpstr>
      <vt:lpstr>PowerPoint Presentation</vt:lpstr>
      <vt:lpstr>SEX AND GENDER: THE SAME OR DIFFERENT?</vt:lpstr>
      <vt:lpstr>DEFINING SEX AND GENDER</vt:lpstr>
      <vt:lpstr>Why is sex also socially determined? –Thomas Laqueur</vt:lpstr>
      <vt:lpstr>THE SOCIAL CONSTRUCTION OF GENDER</vt:lpstr>
      <vt:lpstr>PowerPoint Presentation</vt:lpstr>
      <vt:lpstr>PowerPoint Presentation</vt:lpstr>
      <vt:lpstr>On Your Own</vt:lpstr>
      <vt:lpstr>PowerPoint Presentation</vt:lpstr>
      <vt:lpstr>PowerPoint Presentation</vt:lpstr>
      <vt:lpstr>SEX        GENDER</vt:lpstr>
      <vt:lpstr>TWO GENDERS?</vt:lpstr>
      <vt:lpstr>WHAT MAKES AN ATTRACTIVE WOMAN?</vt:lpstr>
      <vt:lpstr>WHAT MAKES AN ATTRACTIVE WOMAN?</vt:lpstr>
      <vt:lpstr>PowerPoint Presentation</vt:lpstr>
      <vt:lpstr>GENDER ROLE SOCIALIZATION </vt:lpstr>
      <vt:lpstr>“DOING GENDER”</vt:lpstr>
      <vt:lpstr>GENDER AS PERFORMANCE</vt:lpstr>
      <vt:lpstr>The “performativity” of gender – Judith Butler</vt:lpstr>
      <vt:lpstr>LORBER 1994</vt:lpstr>
      <vt:lpstr>ENGLAND 2010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TODAY’S LECTURE OUTLINE</dc:title>
  <dc:creator>Xuewen Yan</dc:creator>
  <cp:lastModifiedBy>Xuewen Yan</cp:lastModifiedBy>
  <cp:revision>2</cp:revision>
  <dcterms:created xsi:type="dcterms:W3CDTF">2019-04-28T02:53:58Z</dcterms:created>
  <dcterms:modified xsi:type="dcterms:W3CDTF">2022-04-21T03:23:37Z</dcterms:modified>
</cp:coreProperties>
</file>